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460" r:id="rId3"/>
    <p:sldId id="473" r:id="rId4"/>
    <p:sldId id="494" r:id="rId5"/>
    <p:sldId id="258" r:id="rId6"/>
    <p:sldId id="491" r:id="rId7"/>
    <p:sldId id="501" r:id="rId8"/>
    <p:sldId id="505" r:id="rId9"/>
    <p:sldId id="488" r:id="rId10"/>
    <p:sldId id="293" r:id="rId11"/>
    <p:sldId id="502" r:id="rId12"/>
    <p:sldId id="503" r:id="rId13"/>
    <p:sldId id="286" r:id="rId14"/>
    <p:sldId id="287" r:id="rId15"/>
    <p:sldId id="288" r:id="rId16"/>
    <p:sldId id="496" r:id="rId17"/>
    <p:sldId id="259" r:id="rId18"/>
    <p:sldId id="507" r:id="rId19"/>
    <p:sldId id="508" r:id="rId20"/>
    <p:sldId id="263" r:id="rId21"/>
    <p:sldId id="265" r:id="rId22"/>
    <p:sldId id="509" r:id="rId23"/>
    <p:sldId id="512" r:id="rId24"/>
    <p:sldId id="510" r:id="rId25"/>
    <p:sldId id="513" r:id="rId26"/>
    <p:sldId id="271" r:id="rId27"/>
    <p:sldId id="267" r:id="rId28"/>
    <p:sldId id="268" r:id="rId29"/>
    <p:sldId id="514" r:id="rId30"/>
    <p:sldId id="324" r:id="rId31"/>
    <p:sldId id="32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00000"/>
    <a:srgbClr val="CAC29A"/>
    <a:srgbClr val="D8D2B6"/>
    <a:srgbClr val="6DA945"/>
    <a:srgbClr val="996633"/>
    <a:srgbClr val="008080"/>
    <a:srgbClr val="00FFFF"/>
    <a:srgbClr val="FF0066"/>
    <a:srgbClr val="FFDF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58" autoAdjust="0"/>
  </p:normalViewPr>
  <p:slideViewPr>
    <p:cSldViewPr snapToGrid="0">
      <p:cViewPr varScale="1">
        <p:scale>
          <a:sx n="76" d="100"/>
          <a:sy n="76" d="100"/>
        </p:scale>
        <p:origin x="51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34421-D40C-4788-AB2F-F41C97B0F7ED}" type="datetimeFigureOut">
              <a:rPr lang="en-US" smtClean="0"/>
              <a:t>3/15/2023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7DBD3-9814-4FCA-9122-327D4D58A48D}" type="slidenum">
              <a:rPr lang="en-US" smtClean="0"/>
              <a:t>‹#›</a:t>
            </a:fld>
            <a:endParaRPr lang="en-US"/>
          </a:p>
        </p:txBody>
      </p:sp>
    </p:spTree>
    <p:extLst>
      <p:ext uri="{BB962C8B-B14F-4D97-AF65-F5344CB8AC3E}">
        <p14:creationId xmlns:p14="http://schemas.microsoft.com/office/powerpoint/2010/main" val="2643538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701993" y="4420315"/>
            <a:ext cx="5615940" cy="4187666"/>
          </a:xfrm>
          <a:prstGeom prst="rect">
            <a:avLst/>
          </a:prstGeom>
        </p:spPr>
        <p:txBody>
          <a:bodyPr spcFirstLastPara="1" wrap="square" lIns="93272" tIns="93272" rIns="93272" bIns="93272" anchor="t" anchorCtr="0">
            <a:noAutofit/>
          </a:bodyPr>
          <a:lstStyle/>
          <a:p>
            <a:endParaRPr/>
          </a:p>
        </p:txBody>
      </p:sp>
      <p:sp>
        <p:nvSpPr>
          <p:cNvPr id="275" name="Google Shape;275;p5:notes"/>
          <p:cNvSpPr>
            <a:spLocks noGrp="1" noRot="1" noChangeAspect="1"/>
          </p:cNvSpPr>
          <p:nvPr>
            <p:ph type="sldImg" idx="2"/>
          </p:nvPr>
        </p:nvSpPr>
        <p:spPr>
          <a:xfrm>
            <a:off x="407988" y="698500"/>
            <a:ext cx="6203950"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https://animagraffs.com/hard-disk-drive/</a:t>
            </a:r>
          </a:p>
          <a:p>
            <a:endParaRPr lang="en-US" dirty="0"/>
          </a:p>
        </p:txBody>
      </p:sp>
      <p:sp>
        <p:nvSpPr>
          <p:cNvPr id="4" name="Slide Number Placeholder 3"/>
          <p:cNvSpPr>
            <a:spLocks noGrp="1"/>
          </p:cNvSpPr>
          <p:nvPr>
            <p:ph type="sldNum" sz="quarter" idx="5"/>
          </p:nvPr>
        </p:nvSpPr>
        <p:spPr/>
        <p:txBody>
          <a:bodyPr/>
          <a:lstStyle/>
          <a:p>
            <a:fld id="{69D7DBD3-9814-4FCA-9122-327D4D58A48D}" type="slidenum">
              <a:rPr lang="en-US" smtClean="0"/>
              <a:t>19</a:t>
            </a:fld>
            <a:endParaRPr lang="en-US"/>
          </a:p>
        </p:txBody>
      </p:sp>
    </p:spTree>
    <p:extLst>
      <p:ext uri="{BB962C8B-B14F-4D97-AF65-F5344CB8AC3E}">
        <p14:creationId xmlns:p14="http://schemas.microsoft.com/office/powerpoint/2010/main" val="2014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930910" y="3350300"/>
            <a:ext cx="7447280" cy="3173968"/>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b="1">
                <a:latin typeface="Arial"/>
                <a:ea typeface="Arial"/>
                <a:cs typeface="Arial"/>
                <a:sym typeface="Arial"/>
              </a:rPr>
              <a:t>IDE</a:t>
            </a:r>
            <a:r>
              <a:rPr lang="en-US">
                <a:latin typeface="Arial"/>
                <a:ea typeface="Arial"/>
                <a:cs typeface="Arial"/>
                <a:sym typeface="Arial"/>
              </a:rPr>
              <a:t> – Integrated Drive Electronics, also called Advanced Technology Attachment (ATA) is an early drive controller interface that connects computers and hard disk drives.  </a:t>
            </a:r>
            <a:endParaRPr/>
          </a:p>
          <a:p>
            <a:pPr marL="0" lvl="0" indent="0" algn="l" rtl="0">
              <a:spcBef>
                <a:spcPts val="0"/>
              </a:spcBef>
              <a:spcAft>
                <a:spcPts val="0"/>
              </a:spcAft>
              <a:buNone/>
            </a:pPr>
            <a:r>
              <a:rPr lang="en-US" b="1">
                <a:latin typeface="Arial"/>
                <a:ea typeface="Arial"/>
                <a:cs typeface="Arial"/>
                <a:sym typeface="Arial"/>
              </a:rPr>
              <a:t>EIDE</a:t>
            </a:r>
            <a:r>
              <a:rPr lang="en-US">
                <a:latin typeface="Arial"/>
                <a:ea typeface="Arial"/>
                <a:cs typeface="Arial"/>
                <a:sym typeface="Arial"/>
              </a:rPr>
              <a:t> – Enhanced Integrated Drive Electronics, also called ATA-2, is an updated version of the IDE drive controller interface.   </a:t>
            </a:r>
            <a:endParaRPr/>
          </a:p>
          <a:p>
            <a:pPr marL="0" lvl="0" indent="0" algn="l" rtl="0">
              <a:spcBef>
                <a:spcPts val="0"/>
              </a:spcBef>
              <a:spcAft>
                <a:spcPts val="0"/>
              </a:spcAft>
              <a:buNone/>
            </a:pPr>
            <a:r>
              <a:rPr lang="en-US" b="1">
                <a:latin typeface="Arial"/>
                <a:ea typeface="Arial"/>
                <a:cs typeface="Arial"/>
                <a:sym typeface="Arial"/>
              </a:rPr>
              <a:t>PATA</a:t>
            </a:r>
            <a:r>
              <a:rPr lang="en-US">
                <a:latin typeface="Arial"/>
                <a:ea typeface="Arial"/>
                <a:cs typeface="Arial"/>
                <a:sym typeface="Arial"/>
              </a:rPr>
              <a:t> – Parallel ATA refers to the parallel version of the ATA drive controller interface. </a:t>
            </a:r>
            <a:endParaRPr/>
          </a:p>
          <a:p>
            <a:pPr marL="0" lvl="0" indent="0" algn="l" rtl="0">
              <a:spcBef>
                <a:spcPts val="0"/>
              </a:spcBef>
              <a:spcAft>
                <a:spcPts val="0"/>
              </a:spcAft>
              <a:buNone/>
            </a:pPr>
            <a:r>
              <a:rPr lang="en-US" b="1">
                <a:latin typeface="Arial"/>
                <a:ea typeface="Arial"/>
                <a:cs typeface="Arial"/>
                <a:sym typeface="Arial"/>
              </a:rPr>
              <a:t>SATA</a:t>
            </a:r>
            <a:r>
              <a:rPr lang="en-US">
                <a:latin typeface="Arial"/>
                <a:ea typeface="Arial"/>
                <a:cs typeface="Arial"/>
                <a:sym typeface="Arial"/>
              </a:rPr>
              <a:t> – Serial ATA refers to the serial version of the ATA drive controller interface.  </a:t>
            </a:r>
            <a:endParaRPr/>
          </a:p>
          <a:p>
            <a:pPr marL="0" lvl="0" indent="0" algn="l" rtl="0">
              <a:spcBef>
                <a:spcPts val="0"/>
              </a:spcBef>
              <a:spcAft>
                <a:spcPts val="0"/>
              </a:spcAft>
              <a:buNone/>
            </a:pPr>
            <a:r>
              <a:rPr lang="en-US" b="1">
                <a:latin typeface="Arial"/>
                <a:ea typeface="Arial"/>
                <a:cs typeface="Arial"/>
                <a:sym typeface="Arial"/>
              </a:rPr>
              <a:t>eSATA</a:t>
            </a:r>
            <a:r>
              <a:rPr lang="en-US">
                <a:latin typeface="Arial"/>
                <a:ea typeface="Arial"/>
                <a:cs typeface="Arial"/>
                <a:sym typeface="Arial"/>
              </a:rPr>
              <a:t> – External Serial ATA provides a hot-swappable, external interface for SATA drives. </a:t>
            </a:r>
            <a:endParaRPr/>
          </a:p>
          <a:p>
            <a:pPr marL="0" lvl="0" indent="0" algn="l" rtl="0">
              <a:spcBef>
                <a:spcPts val="0"/>
              </a:spcBef>
              <a:spcAft>
                <a:spcPts val="0"/>
              </a:spcAft>
              <a:buNone/>
            </a:pPr>
            <a:r>
              <a:rPr lang="en-US" b="1">
                <a:latin typeface="Arial"/>
                <a:ea typeface="Arial"/>
                <a:cs typeface="Arial"/>
                <a:sym typeface="Arial"/>
              </a:rPr>
              <a:t>SCSI</a:t>
            </a:r>
            <a:r>
              <a:rPr lang="en-US">
                <a:latin typeface="Arial"/>
                <a:ea typeface="Arial"/>
                <a:cs typeface="Arial"/>
                <a:sym typeface="Arial"/>
              </a:rPr>
              <a:t> – Small Computer System Interface is a drive controller interface that can connect up to 15 drives. SCSI can connect both internal and external drives. </a:t>
            </a:r>
            <a:endParaRPr/>
          </a:p>
          <a:p>
            <a:pPr marL="0" lvl="0" indent="0" algn="l" rtl="0">
              <a:spcBef>
                <a:spcPts val="0"/>
              </a:spcBef>
              <a:spcAft>
                <a:spcPts val="0"/>
              </a:spcAft>
              <a:buNone/>
            </a:pPr>
            <a:endParaRPr/>
          </a:p>
        </p:txBody>
      </p:sp>
      <p:sp>
        <p:nvSpPr>
          <p:cNvPr id="98" name="Google Shape;98;p8:notes"/>
          <p:cNvSpPr txBox="1">
            <a:spLocks noGrp="1"/>
          </p:cNvSpPr>
          <p:nvPr>
            <p:ph type="sldNum" idx="12"/>
          </p:nvPr>
        </p:nvSpPr>
        <p:spPr>
          <a:xfrm>
            <a:off x="5273003" y="6699376"/>
            <a:ext cx="4033943" cy="352663"/>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0:notes"/>
          <p:cNvSpPr txBox="1">
            <a:spLocks noGrp="1"/>
          </p:cNvSpPr>
          <p:nvPr>
            <p:ph type="body" idx="1"/>
          </p:nvPr>
        </p:nvSpPr>
        <p:spPr>
          <a:xfrm>
            <a:off x="930910" y="3350300"/>
            <a:ext cx="7447280" cy="3173968"/>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116" name="Google Shape;116;p10:notes"/>
          <p:cNvSpPr txBox="1">
            <a:spLocks noGrp="1"/>
          </p:cNvSpPr>
          <p:nvPr>
            <p:ph type="sldNum" idx="12"/>
          </p:nvPr>
        </p:nvSpPr>
        <p:spPr>
          <a:xfrm>
            <a:off x="5273003" y="6699376"/>
            <a:ext cx="4033943" cy="352663"/>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NAND flash memory is </a:t>
            </a:r>
            <a:r>
              <a:rPr lang="en-US" sz="1200" b="1" i="0" kern="1200" dirty="0">
                <a:solidFill>
                  <a:schemeClr val="tx1"/>
                </a:solidFill>
                <a:effectLst/>
                <a:latin typeface="+mn-lt"/>
                <a:ea typeface="+mn-ea"/>
                <a:cs typeface="+mn-cs"/>
              </a:rPr>
              <a:t>a type of non-volatile storage technology that does not require power to retain data</a:t>
            </a:r>
            <a:r>
              <a:rPr lang="en-US" sz="1200" b="0" i="0" kern="1200" dirty="0">
                <a:solidFill>
                  <a:schemeClr val="tx1"/>
                </a:solidFill>
                <a:effectLst/>
                <a:latin typeface="+mn-lt"/>
                <a:ea typeface="+mn-ea"/>
                <a:cs typeface="+mn-cs"/>
              </a:rPr>
              <a:t>. An important goal of NAND flash development has been to reduce the cost per bit and to increase maximum chip capacity so that flash memory can compete with magnetic storage devices, such as hard disks.</a:t>
            </a:r>
            <a:endParaRPr lang="en-US" dirty="0"/>
          </a:p>
        </p:txBody>
      </p:sp>
      <p:sp>
        <p:nvSpPr>
          <p:cNvPr id="4" name="Slide Number Placeholder 3"/>
          <p:cNvSpPr>
            <a:spLocks noGrp="1"/>
          </p:cNvSpPr>
          <p:nvPr>
            <p:ph type="sldNum" sz="quarter" idx="5"/>
          </p:nvPr>
        </p:nvSpPr>
        <p:spPr/>
        <p:txBody>
          <a:bodyPr/>
          <a:lstStyle/>
          <a:p>
            <a:fld id="{69D7DBD3-9814-4FCA-9122-327D4D58A48D}" type="slidenum">
              <a:rPr lang="en-US" smtClean="0"/>
              <a:t>22</a:t>
            </a:fld>
            <a:endParaRPr lang="en-US"/>
          </a:p>
        </p:txBody>
      </p:sp>
    </p:spTree>
    <p:extLst>
      <p:ext uri="{BB962C8B-B14F-4D97-AF65-F5344CB8AC3E}">
        <p14:creationId xmlns:p14="http://schemas.microsoft.com/office/powerpoint/2010/main" val="173077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6: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6:notes"/>
          <p:cNvSpPr txBox="1">
            <a:spLocks noGrp="1"/>
          </p:cNvSpPr>
          <p:nvPr>
            <p:ph type="body" idx="1"/>
          </p:nvPr>
        </p:nvSpPr>
        <p:spPr>
          <a:xfrm>
            <a:off x="930910" y="3350300"/>
            <a:ext cx="7447280" cy="3173968"/>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Because a hard drive relies off magnetism to write information to the platter information could be erased from an HDD using strong magnets.</a:t>
            </a:r>
            <a:endParaRPr/>
          </a:p>
        </p:txBody>
      </p:sp>
      <p:sp>
        <p:nvSpPr>
          <p:cNvPr id="169" name="Google Shape;169;p16:notes"/>
          <p:cNvSpPr txBox="1">
            <a:spLocks noGrp="1"/>
          </p:cNvSpPr>
          <p:nvPr>
            <p:ph type="sldNum" idx="12"/>
          </p:nvPr>
        </p:nvSpPr>
        <p:spPr>
          <a:xfrm>
            <a:off x="5273003" y="6699376"/>
            <a:ext cx="4033943" cy="352663"/>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2:notes"/>
          <p:cNvSpPr txBox="1">
            <a:spLocks noGrp="1"/>
          </p:cNvSpPr>
          <p:nvPr>
            <p:ph type="body" idx="1"/>
          </p:nvPr>
        </p:nvSpPr>
        <p:spPr>
          <a:xfrm>
            <a:off x="930910" y="3350300"/>
            <a:ext cx="7447280" cy="3173968"/>
          </a:xfrm>
          <a:prstGeom prst="rect">
            <a:avLst/>
          </a:prstGeom>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138" name="Google Shape;138;p12: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3:notes"/>
          <p:cNvSpPr txBox="1">
            <a:spLocks noGrp="1"/>
          </p:cNvSpPr>
          <p:nvPr>
            <p:ph type="body" idx="1"/>
          </p:nvPr>
        </p:nvSpPr>
        <p:spPr>
          <a:xfrm>
            <a:off x="930910" y="3350300"/>
            <a:ext cx="7447280" cy="3173968"/>
          </a:xfrm>
          <a:prstGeom prst="rect">
            <a:avLst/>
          </a:prstGeom>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144" name="Google Shape;144;p13: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does all decisions, calculations</a:t>
            </a:r>
            <a:r>
              <a:rPr lang="en-US" baseline="0" dirty="0"/>
              <a:t> all processing in Computer. </a:t>
            </a:r>
          </a:p>
          <a:p>
            <a:r>
              <a:rPr lang="en-US" baseline="0" dirty="0"/>
              <a:t>Example. Even you typing or you move your mouse, all process need </a:t>
            </a:r>
          </a:p>
          <a:p>
            <a:r>
              <a:rPr lang="en-US" baseline="0" dirty="0"/>
              <a:t>CPU make decisions. </a:t>
            </a: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30</a:t>
            </a:fld>
            <a:endParaRPr lang="fr-FR" altLang="ja-JP" dirty="0"/>
          </a:p>
        </p:txBody>
      </p:sp>
    </p:spTree>
    <p:extLst>
      <p:ext uri="{BB962C8B-B14F-4D97-AF65-F5344CB8AC3E}">
        <p14:creationId xmlns:p14="http://schemas.microsoft.com/office/powerpoint/2010/main" val="3787524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CPU Work?</a:t>
            </a:r>
          </a:p>
          <a:p>
            <a:pPr marL="171450" indent="-171450">
              <a:buFontTx/>
              <a:buChar char="-"/>
            </a:pPr>
            <a:r>
              <a:rPr lang="en-US" dirty="0"/>
              <a:t>How RAM work?</a:t>
            </a:r>
          </a:p>
          <a:p>
            <a:pPr marL="171450" indent="-171450">
              <a:buFontTx/>
              <a:buChar char="-"/>
            </a:pPr>
            <a:r>
              <a:rPr lang="en-US" dirty="0"/>
              <a:t>How</a:t>
            </a:r>
            <a:r>
              <a:rPr lang="en-US" baseline="0" dirty="0"/>
              <a:t> them work together?</a:t>
            </a:r>
          </a:p>
          <a:p>
            <a:pPr marL="171450" indent="-171450">
              <a:buFontTx/>
              <a:buChar char="-"/>
            </a:pPr>
            <a:r>
              <a:rPr lang="en-US" baseline="0" dirty="0"/>
              <a:t>How computer work process?</a:t>
            </a: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31</a:t>
            </a:fld>
            <a:endParaRPr lang="fr-FR" altLang="ja-JP" dirty="0"/>
          </a:p>
        </p:txBody>
      </p:sp>
    </p:spTree>
    <p:extLst>
      <p:ext uri="{BB962C8B-B14F-4D97-AF65-F5344CB8AC3E}">
        <p14:creationId xmlns:p14="http://schemas.microsoft.com/office/powerpoint/2010/main" val="94750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storage device everything that are running are storing in RAM.</a:t>
            </a:r>
          </a:p>
          <a:p>
            <a:r>
              <a:rPr lang="en-US" dirty="0"/>
              <a:t>It speed of transfer data is faster than hard disk</a:t>
            </a:r>
          </a:p>
        </p:txBody>
      </p:sp>
      <p:sp>
        <p:nvSpPr>
          <p:cNvPr id="4" name="Slide Number Placeholder 3"/>
          <p:cNvSpPr>
            <a:spLocks noGrp="1"/>
          </p:cNvSpPr>
          <p:nvPr>
            <p:ph type="sldNum" sz="quarter" idx="5"/>
          </p:nvPr>
        </p:nvSpPr>
        <p:spPr/>
        <p:txBody>
          <a:bodyPr/>
          <a:lstStyle/>
          <a:p>
            <a:fld id="{69D7DBD3-9814-4FCA-9122-327D4D58A48D}" type="slidenum">
              <a:rPr lang="en-US" smtClean="0"/>
              <a:t>4</a:t>
            </a:fld>
            <a:endParaRPr lang="en-US"/>
          </a:p>
        </p:txBody>
      </p:sp>
    </p:spTree>
    <p:extLst>
      <p:ext uri="{BB962C8B-B14F-4D97-AF65-F5344CB8AC3E}">
        <p14:creationId xmlns:p14="http://schemas.microsoft.com/office/powerpoint/2010/main" val="186179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can called RAM as Memory but is a bit :</a:t>
            </a:r>
          </a:p>
          <a:p>
            <a:pPr marL="628650" lvl="1" indent="-171450">
              <a:buFontTx/>
              <a:buChar char="-"/>
            </a:pPr>
            <a:r>
              <a:rPr lang="en-US" dirty="0"/>
              <a:t>Ram in Computer is a part of storage but it is a short term store.</a:t>
            </a:r>
          </a:p>
          <a:p>
            <a:pPr marL="628650" lvl="1" indent="-171450">
              <a:buFontTx/>
              <a:buChar char="-"/>
            </a:pPr>
            <a:r>
              <a:rPr lang="en-US" dirty="0"/>
              <a:t>But almost in Cambodia we call SD card as a memory.</a:t>
            </a:r>
          </a:p>
          <a:p>
            <a:pPr marL="628650" lvl="1" indent="-171450">
              <a:buFontTx/>
              <a:buChar char="-"/>
            </a:pPr>
            <a:r>
              <a:rPr lang="en-US" dirty="0"/>
              <a:t>And in phone we can call RAM and Memory is Memory, because Ram or Memory in Phone is storing OS and App recently used and other applications.</a:t>
            </a:r>
          </a:p>
          <a:p>
            <a:pPr marL="628650" lvl="1" indent="-171450">
              <a:buFontTx/>
              <a:buChar char="-"/>
            </a:pPr>
            <a:r>
              <a:rPr lang="en-US" dirty="0"/>
              <a:t>For file </a:t>
            </a:r>
          </a:p>
          <a:p>
            <a:pPr marL="628650" lvl="1" indent="-171450">
              <a:buFontTx/>
              <a:buChar char="-"/>
            </a:pPr>
            <a:endParaRPr lang="en-US" dirty="0"/>
          </a:p>
          <a:p>
            <a:pPr marL="0" indent="0">
              <a:buFontTx/>
              <a:buNone/>
            </a:pPr>
            <a:endParaRPr lang="en-US" dirty="0"/>
          </a:p>
          <a:p>
            <a:pPr marL="171450" indent="-171450">
              <a:buFontTx/>
              <a:buChar char="-"/>
            </a:pPr>
            <a:r>
              <a:rPr lang="en-US" dirty="0"/>
              <a:t>Volatile memory means that It will delete automatically while we are turn off the PC.</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BC9F8078-B848-4719-8B29-7B48485E70B1}" type="slidenum">
              <a:rPr lang="en-US" smtClean="0"/>
              <a:t>5</a:t>
            </a:fld>
            <a:endParaRPr lang="en-US"/>
          </a:p>
        </p:txBody>
      </p:sp>
    </p:spTree>
    <p:extLst>
      <p:ext uri="{BB962C8B-B14F-4D97-AF65-F5344CB8AC3E}">
        <p14:creationId xmlns:p14="http://schemas.microsoft.com/office/powerpoint/2010/main" val="385801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 Boot up means to start computer. Example: when we open the pc </a:t>
            </a:r>
            <a:r>
              <a:rPr lang="en-US" dirty="0" err="1"/>
              <a:t>Os</a:t>
            </a:r>
            <a:r>
              <a:rPr lang="en-US" dirty="0"/>
              <a:t> is running and store on RAM. So, cannot use Pc without RAM. </a:t>
            </a:r>
          </a:p>
        </p:txBody>
      </p:sp>
      <p:sp>
        <p:nvSpPr>
          <p:cNvPr id="4" name="Slide Number Placeholder 3"/>
          <p:cNvSpPr>
            <a:spLocks noGrp="1"/>
          </p:cNvSpPr>
          <p:nvPr>
            <p:ph type="sldNum" sz="quarter" idx="10"/>
          </p:nvPr>
        </p:nvSpPr>
        <p:spPr/>
        <p:txBody>
          <a:bodyPr/>
          <a:lstStyle/>
          <a:p>
            <a:fld id="{BC9F8078-B848-4719-8B29-7B48485E70B1}" type="slidenum">
              <a:rPr lang="en-US" smtClean="0"/>
              <a:t>6</a:t>
            </a:fld>
            <a:endParaRPr lang="en-US"/>
          </a:p>
        </p:txBody>
      </p:sp>
    </p:spTree>
    <p:extLst>
      <p:ext uri="{BB962C8B-B14F-4D97-AF65-F5344CB8AC3E}">
        <p14:creationId xmlns:p14="http://schemas.microsoft.com/office/powerpoint/2010/main" val="3269366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https://www.youtube.com/watch?v=2CJcotBkf6w</a:t>
            </a:r>
          </a:p>
        </p:txBody>
      </p:sp>
      <p:sp>
        <p:nvSpPr>
          <p:cNvPr id="4" name="Slide Number Placeholder 3"/>
          <p:cNvSpPr>
            <a:spLocks noGrp="1"/>
          </p:cNvSpPr>
          <p:nvPr>
            <p:ph type="sldNum" sz="quarter" idx="5"/>
          </p:nvPr>
        </p:nvSpPr>
        <p:spPr/>
        <p:txBody>
          <a:bodyPr/>
          <a:lstStyle/>
          <a:p>
            <a:fld id="{69D7DBD3-9814-4FCA-9122-327D4D58A48D}" type="slidenum">
              <a:rPr lang="en-US" smtClean="0"/>
              <a:t>9</a:t>
            </a:fld>
            <a:endParaRPr lang="en-US"/>
          </a:p>
        </p:txBody>
      </p:sp>
    </p:spTree>
    <p:extLst>
      <p:ext uri="{BB962C8B-B14F-4D97-AF65-F5344CB8AC3E}">
        <p14:creationId xmlns:p14="http://schemas.microsoft.com/office/powerpoint/2010/main" val="29667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Teacher can</a:t>
            </a:r>
            <a:r>
              <a:rPr lang="en-US" baseline="0" dirty="0"/>
              <a:t> bring the broken motherboards (can ask from IT admin) to let student see what it look like.</a:t>
            </a:r>
          </a:p>
          <a:p>
            <a:pPr marL="171450" indent="-171450">
              <a:buFontTx/>
              <a:buChar char="-"/>
            </a:pPr>
            <a:r>
              <a:rPr lang="en-US" dirty="0"/>
              <a:t>All</a:t>
            </a:r>
            <a:r>
              <a:rPr lang="en-US" baseline="0" dirty="0"/>
              <a:t> hardware of computer must be connected to a Mainboard. </a:t>
            </a:r>
            <a:endParaRPr lang="en-US" dirty="0"/>
          </a:p>
        </p:txBody>
      </p:sp>
      <p:sp>
        <p:nvSpPr>
          <p:cNvPr id="4" name="Slide Number Placeholder 3"/>
          <p:cNvSpPr>
            <a:spLocks noGrp="1"/>
          </p:cNvSpPr>
          <p:nvPr>
            <p:ph type="sldNum" sz="quarter" idx="10"/>
          </p:nvPr>
        </p:nvSpPr>
        <p:spPr/>
        <p:txBody>
          <a:bodyPr/>
          <a:lstStyle/>
          <a:p>
            <a:fld id="{BC9F8078-B848-4719-8B29-7B48485E70B1}" type="slidenum">
              <a:rPr lang="en-US" smtClean="0"/>
              <a:t>11</a:t>
            </a:fld>
            <a:endParaRPr lang="en-US"/>
          </a:p>
        </p:txBody>
      </p:sp>
    </p:spTree>
    <p:extLst>
      <p:ext uri="{BB962C8B-B14F-4D97-AF65-F5344CB8AC3E}">
        <p14:creationId xmlns:p14="http://schemas.microsoft.com/office/powerpoint/2010/main" val="155924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5050" y="528638"/>
            <a:ext cx="4699000" cy="2644775"/>
          </a:xfrm>
        </p:spPr>
      </p:sp>
      <p:sp>
        <p:nvSpPr>
          <p:cNvPr id="3" name="Notes Placeholder 2"/>
          <p:cNvSpPr>
            <a:spLocks noGrp="1"/>
          </p:cNvSpPr>
          <p:nvPr>
            <p:ph type="body" idx="1"/>
          </p:nvPr>
        </p:nvSpPr>
        <p:spPr/>
        <p:txBody>
          <a:bodyPr/>
          <a:lstStyle/>
          <a:p>
            <a:r>
              <a:rPr lang="en-GB" dirty="0"/>
              <a:t>DIMM :168-pin </a:t>
            </a:r>
          </a:p>
        </p:txBody>
      </p:sp>
      <p:sp>
        <p:nvSpPr>
          <p:cNvPr id="4" name="Slide Number Placeholder 3"/>
          <p:cNvSpPr>
            <a:spLocks noGrp="1"/>
          </p:cNvSpPr>
          <p:nvPr>
            <p:ph type="sldNum" sz="quarter" idx="10"/>
          </p:nvPr>
        </p:nvSpPr>
        <p:spPr/>
        <p:txBody>
          <a:bodyPr/>
          <a:lstStyle/>
          <a:p>
            <a:fld id="{BC9F8078-B848-4719-8B29-7B48485E70B1}" type="slidenum">
              <a:rPr lang="en-US" smtClean="0"/>
              <a:t>13</a:t>
            </a:fld>
            <a:endParaRPr lang="en-US" dirty="0"/>
          </a:p>
        </p:txBody>
      </p:sp>
    </p:spTree>
    <p:extLst>
      <p:ext uri="{BB962C8B-B14F-4D97-AF65-F5344CB8AC3E}">
        <p14:creationId xmlns:p14="http://schemas.microsoft.com/office/powerpoint/2010/main" val="1844328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5050" y="528638"/>
            <a:ext cx="4699000" cy="2644775"/>
          </a:xfrm>
        </p:spPr>
      </p:sp>
      <p:sp>
        <p:nvSpPr>
          <p:cNvPr id="3" name="Notes Placeholder 2"/>
          <p:cNvSpPr>
            <a:spLocks noGrp="1"/>
          </p:cNvSpPr>
          <p:nvPr>
            <p:ph type="body" idx="1"/>
          </p:nvPr>
        </p:nvSpPr>
        <p:spPr/>
        <p:txBody>
          <a:bodyPr/>
          <a:lstStyle/>
          <a:p>
            <a:r>
              <a:rPr lang="en-US" dirty="0"/>
              <a:t>100 pin</a:t>
            </a:r>
          </a:p>
          <a:p>
            <a:r>
              <a:rPr lang="en-US" dirty="0"/>
              <a:t>144 pin</a:t>
            </a:r>
          </a:p>
          <a:p>
            <a:r>
              <a:rPr lang="en-US" dirty="0"/>
              <a:t>200</a:t>
            </a:r>
            <a:r>
              <a:rPr lang="en-US" baseline="0" dirty="0"/>
              <a:t> pin</a:t>
            </a:r>
          </a:p>
          <a:p>
            <a:r>
              <a:rPr lang="en-US" baseline="0" dirty="0"/>
              <a:t>204 pin </a:t>
            </a:r>
          </a:p>
          <a:p>
            <a:r>
              <a:rPr lang="en-US" baseline="0" dirty="0"/>
              <a:t>260 pin </a:t>
            </a:r>
          </a:p>
          <a:p>
            <a:endParaRPr lang="en-GB" dirty="0"/>
          </a:p>
        </p:txBody>
      </p:sp>
      <p:sp>
        <p:nvSpPr>
          <p:cNvPr id="4" name="Slide Number Placeholder 3"/>
          <p:cNvSpPr>
            <a:spLocks noGrp="1"/>
          </p:cNvSpPr>
          <p:nvPr>
            <p:ph type="sldNum" sz="quarter" idx="10"/>
          </p:nvPr>
        </p:nvSpPr>
        <p:spPr/>
        <p:txBody>
          <a:bodyPr/>
          <a:lstStyle/>
          <a:p>
            <a:fld id="{BC9F8078-B848-4719-8B29-7B48485E70B1}" type="slidenum">
              <a:rPr lang="en-US" smtClean="0"/>
              <a:t>15</a:t>
            </a:fld>
            <a:endParaRPr lang="en-US" dirty="0"/>
          </a:p>
        </p:txBody>
      </p:sp>
    </p:spTree>
    <p:extLst>
      <p:ext uri="{BB962C8B-B14F-4D97-AF65-F5344CB8AC3E}">
        <p14:creationId xmlns:p14="http://schemas.microsoft.com/office/powerpoint/2010/main" val="1836940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930910" y="3350300"/>
            <a:ext cx="7447280" cy="3173968"/>
          </a:xfrm>
          <a:prstGeom prst="rect">
            <a:avLst/>
          </a:prstGeom>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56" name="Google Shape;56;p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5008-553F-0FA2-175B-2F36831ECC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FE49EA-CE67-4224-6026-7B6EDB400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BF0DE6-08FE-1D3E-67E8-EB649C54B187}"/>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A9BDCE48-4462-29AA-8DF9-4997C5FA7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4FEF0-0ABD-F7D3-7456-3CE751D482AF}"/>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368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6659-AB12-3B8E-6602-FAE262645E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3617A2-5030-2A24-517F-1FC0697FF3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26B36-5D62-8E7B-788B-745809CCC530}"/>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F0D4D63C-B1E8-81F0-D57B-17477FC78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D75CC-4818-D7E2-0607-41C3441676E5}"/>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517162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F5CB8D-4D11-A2A7-36D1-DDC0D23DF1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FAC54F-D201-0BA2-27D5-86D8D580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F3721-B68A-4C4F-F3D0-137E1E6E62B4}"/>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94134466-E87F-0A8B-7F7D-0C86E1C25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6FBC9-2F0B-048E-6080-76B3BF13D7CC}"/>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07693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 picture" userDrawn="1">
  <p:cSld name="Text + pictur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2576320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56762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ZoneTexte 8"/>
          <p:cNvSpPr txBox="1"/>
          <p:nvPr userDrawn="1"/>
        </p:nvSpPr>
        <p:spPr>
          <a:xfrm>
            <a:off x="10513485" y="6092826"/>
            <a:ext cx="1246716" cy="307975"/>
          </a:xfrm>
          <a:prstGeom prst="rect">
            <a:avLst/>
          </a:prstGeom>
          <a:noFill/>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E56B0BB-B9C9-4636-800D-05194318F4E9}" type="slidenum">
              <a:rPr lang="ja-JP" altLang="fr-FR" sz="1400">
                <a:solidFill>
                  <a:srgbClr val="22BBEA"/>
                </a:solidFill>
                <a:ea typeface="ＭＳ Ｐゴシック" pitchFamily="34" charset="-128"/>
              </a:rPr>
              <a:pPr algn="r" eaLnBrk="1" hangingPunct="1"/>
              <a:t>‹#›</a:t>
            </a:fld>
            <a:endParaRPr lang="fr-FR" altLang="ja-JP" sz="1600">
              <a:solidFill>
                <a:srgbClr val="22BBEA"/>
              </a:solidFill>
              <a:ea typeface="ＭＳ Ｐゴシック" pitchFamily="34" charset="-128"/>
            </a:endParaRPr>
          </a:p>
        </p:txBody>
      </p:sp>
      <p:sp>
        <p:nvSpPr>
          <p:cNvPr id="6" name="Google Shape;189;p18"/>
          <p:cNvSpPr/>
          <p:nvPr userDrawn="1"/>
        </p:nvSpPr>
        <p:spPr>
          <a:xfrm>
            <a:off x="0" y="0"/>
            <a:ext cx="12192000" cy="9906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0;p18"/>
          <p:cNvSpPr/>
          <p:nvPr userDrawn="1"/>
        </p:nvSpPr>
        <p:spPr>
          <a:xfrm>
            <a:off x="-28988" y="6773400"/>
            <a:ext cx="12220987"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7;p1"/>
          <p:cNvPicPr preferRelativeResize="0"/>
          <p:nvPr userDrawn="1"/>
        </p:nvPicPr>
        <p:blipFill>
          <a:blip r:embed="rId2" cstate="print">
            <a:extLst>
              <a:ext uri="{28A0092B-C50C-407E-A947-70E740481C1C}">
                <a14:useLocalDpi xmlns:a14="http://schemas.microsoft.com/office/drawing/2010/main" val="0"/>
              </a:ext>
            </a:extLst>
          </a:blip>
          <a:stretch>
            <a:fillRect/>
          </a:stretch>
        </p:blipFill>
        <p:spPr>
          <a:xfrm>
            <a:off x="11525693" y="228600"/>
            <a:ext cx="489057" cy="512810"/>
          </a:xfrm>
          <a:prstGeom prst="rect">
            <a:avLst/>
          </a:prstGeom>
          <a:noFill/>
          <a:ln>
            <a:noFill/>
          </a:ln>
        </p:spPr>
      </p:pic>
    </p:spTree>
    <p:extLst>
      <p:ext uri="{BB962C8B-B14F-4D97-AF65-F5344CB8AC3E}">
        <p14:creationId xmlns:p14="http://schemas.microsoft.com/office/powerpoint/2010/main" val="2433991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22"/>
        <p:cNvGrpSpPr/>
        <p:nvPr/>
      </p:nvGrpSpPr>
      <p:grpSpPr>
        <a:xfrm>
          <a:off x="0" y="0"/>
          <a:ext cx="0" cy="0"/>
          <a:chOff x="0" y="0"/>
          <a:chExt cx="0" cy="0"/>
        </a:xfrm>
      </p:grpSpPr>
      <p:sp>
        <p:nvSpPr>
          <p:cNvPr id="23" name="Google Shape;23;p24"/>
          <p:cNvSpPr txBox="1"/>
          <p:nvPr/>
        </p:nvSpPr>
        <p:spPr>
          <a:xfrm>
            <a:off x="10513485" y="6092826"/>
            <a:ext cx="1246716" cy="3079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400" b="0" i="0" u="none" strike="noStrike" cap="none">
                <a:solidFill>
                  <a:srgbClr val="22BBEA"/>
                </a:solidFill>
                <a:latin typeface="Arial"/>
                <a:ea typeface="Arial"/>
                <a:cs typeface="Arial"/>
                <a:sym typeface="Arial"/>
              </a:rPr>
              <a:t>‹#›</a:t>
            </a:fld>
            <a:endParaRPr sz="1600" b="0" i="0" u="none" strike="noStrike" cap="none">
              <a:solidFill>
                <a:srgbClr val="22BBEA"/>
              </a:solidFill>
              <a:latin typeface="Arial"/>
              <a:ea typeface="Arial"/>
              <a:cs typeface="Arial"/>
              <a:sym typeface="Arial"/>
            </a:endParaRPr>
          </a:p>
        </p:txBody>
      </p:sp>
      <p:sp>
        <p:nvSpPr>
          <p:cNvPr id="24" name="Google Shape;24;p24"/>
          <p:cNvSpPr/>
          <p:nvPr/>
        </p:nvSpPr>
        <p:spPr>
          <a:xfrm>
            <a:off x="0" y="0"/>
            <a:ext cx="12192000" cy="9906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Verdana"/>
              <a:buNone/>
            </a:pPr>
            <a:endParaRPr sz="1800" b="0" i="0" u="none" strike="noStrike" cap="none">
              <a:solidFill>
                <a:schemeClr val="dk1"/>
              </a:solidFill>
              <a:latin typeface="Verdana"/>
              <a:ea typeface="Verdana"/>
              <a:cs typeface="Verdana"/>
              <a:sym typeface="Verdana"/>
            </a:endParaRPr>
          </a:p>
        </p:txBody>
      </p:sp>
      <p:sp>
        <p:nvSpPr>
          <p:cNvPr id="25" name="Google Shape;25;p24"/>
          <p:cNvSpPr/>
          <p:nvPr/>
        </p:nvSpPr>
        <p:spPr>
          <a:xfrm>
            <a:off x="-28988" y="6849600"/>
            <a:ext cx="12220987"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Verdana"/>
              <a:buNone/>
            </a:pPr>
            <a:endParaRPr sz="1800" b="0" i="0" u="none" strike="noStrike" cap="none">
              <a:solidFill>
                <a:schemeClr val="dk1"/>
              </a:solidFill>
              <a:latin typeface="Verdana"/>
              <a:ea typeface="Verdana"/>
              <a:cs typeface="Verdana"/>
              <a:sym typeface="Verdana"/>
            </a:endParaRPr>
          </a:p>
        </p:txBody>
      </p:sp>
      <p:pic>
        <p:nvPicPr>
          <p:cNvPr id="26" name="Google Shape;26;p24"/>
          <p:cNvPicPr preferRelativeResize="0"/>
          <p:nvPr/>
        </p:nvPicPr>
        <p:blipFill rotWithShape="1">
          <a:blip r:embed="rId2">
            <a:alphaModFix/>
          </a:blip>
          <a:srcRect/>
          <a:stretch/>
        </p:blipFill>
        <p:spPr>
          <a:xfrm>
            <a:off x="11525693" y="228600"/>
            <a:ext cx="489057" cy="512810"/>
          </a:xfrm>
          <a:prstGeom prst="rect">
            <a:avLst/>
          </a:prstGeom>
          <a:noFill/>
          <a:ln>
            <a:noFill/>
          </a:ln>
        </p:spPr>
      </p:pic>
    </p:spTree>
    <p:extLst>
      <p:ext uri="{BB962C8B-B14F-4D97-AF65-F5344CB8AC3E}">
        <p14:creationId xmlns:p14="http://schemas.microsoft.com/office/powerpoint/2010/main" val="2429855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6755-BE15-52EF-FD6C-C5556594C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0CB312-B873-91CF-0C31-56850EE74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BDB21-D20B-E51A-925E-FDB924B55671}"/>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D9233659-403C-BE1A-6F93-F68BAD95E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7A1EC-E8D4-4FAE-DB5D-1F8CBF62FBFC}"/>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981403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15A6-1724-85AC-84F8-367B0DB8C9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5232AF-F3F0-484C-4FC8-BC1449717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F2F153-6FA3-7B12-8100-00B265681EED}"/>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2C2AF9CC-306B-9C32-40C9-D48DA09AE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CAF8B-E32C-B9B0-0CD4-7B5F05B2EDE8}"/>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717163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F4E3-FBF1-5B51-20D5-B11AE692FC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241C8-A60B-C903-5C16-F871B46439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1B36C9-CB3E-2058-40BA-AAF860D939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44596-5498-46F6-779E-423590EE79A0}"/>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6" name="Footer Placeholder 5">
            <a:extLst>
              <a:ext uri="{FF2B5EF4-FFF2-40B4-BE49-F238E27FC236}">
                <a16:creationId xmlns:a16="http://schemas.microsoft.com/office/drawing/2014/main" id="{4002ADEE-4E8E-0A32-653D-9381691DE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0F3CB-5837-9415-287F-C38665EDDCC7}"/>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1521558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A237-0604-31E2-75A1-A2882FADD6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5A9DFB-5403-83DD-CD6D-DC880F0F9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40C84E-C52C-87F9-FEF2-338786D270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8EDD2-B35D-DA74-8C1B-A774A6A49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0428B2-AB0D-6414-7E83-0961DB78E5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062DAC-D361-24BB-28D3-DA1963CBC841}"/>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8" name="Footer Placeholder 7">
            <a:extLst>
              <a:ext uri="{FF2B5EF4-FFF2-40B4-BE49-F238E27FC236}">
                <a16:creationId xmlns:a16="http://schemas.microsoft.com/office/drawing/2014/main" id="{F0CC522C-12E9-96F0-13B1-580465526C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261E72-28B7-C4E9-2E7F-85A71C70146E}"/>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300301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F907E-965A-F3B8-C308-17DEED62D2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953948-9BD8-7404-F790-6F9C7E09220D}"/>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4" name="Footer Placeholder 3">
            <a:extLst>
              <a:ext uri="{FF2B5EF4-FFF2-40B4-BE49-F238E27FC236}">
                <a16:creationId xmlns:a16="http://schemas.microsoft.com/office/drawing/2014/main" id="{C0708096-E73D-7CA9-0C55-94BAF8BC81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C7A502-0D04-78D9-04DF-BE523AE72E1F}"/>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71347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596EA-2A27-B4F3-64E6-EEB027C2A315}"/>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3" name="Footer Placeholder 2">
            <a:extLst>
              <a:ext uri="{FF2B5EF4-FFF2-40B4-BE49-F238E27FC236}">
                <a16:creationId xmlns:a16="http://schemas.microsoft.com/office/drawing/2014/main" id="{A9A9FA63-8E04-5F98-79D8-AC0D9325F8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592607-FE2E-D105-9413-5827F3415A6B}"/>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4382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FE9F-64EC-058E-7AFE-9DBED5072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D1C2F0-7B14-7C30-2914-9487A3200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2B7D66-5423-57F8-AACD-C4D7598169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A791C-0FD3-FC44-D4AA-77EC41B52503}"/>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6" name="Footer Placeholder 5">
            <a:extLst>
              <a:ext uri="{FF2B5EF4-FFF2-40B4-BE49-F238E27FC236}">
                <a16:creationId xmlns:a16="http://schemas.microsoft.com/office/drawing/2014/main" id="{68DCF23F-D6E0-3BE3-AAF4-8A0D8815E3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1A475-A0F0-3023-3DB6-6236D30D8D74}"/>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4231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04E0-BE67-DDDE-784F-558E3BEAF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EDFD80-0829-4EEB-3067-D8F8BBCCE4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A88543-7805-BF0C-149F-2498E88BA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5A68B-E3BF-73DF-0B95-EE2993EF40C9}"/>
              </a:ext>
            </a:extLst>
          </p:cNvPr>
          <p:cNvSpPr>
            <a:spLocks noGrp="1"/>
          </p:cNvSpPr>
          <p:nvPr>
            <p:ph type="dt" sz="half" idx="10"/>
          </p:nvPr>
        </p:nvSpPr>
        <p:spPr/>
        <p:txBody>
          <a:bodyPr/>
          <a:lstStyle/>
          <a:p>
            <a:fld id="{8201573F-03D0-4BA5-9FDB-8AD6A559DF6B}" type="datetimeFigureOut">
              <a:rPr lang="en-US" smtClean="0"/>
              <a:t>3/15/2023</a:t>
            </a:fld>
            <a:endParaRPr lang="en-US"/>
          </a:p>
        </p:txBody>
      </p:sp>
      <p:sp>
        <p:nvSpPr>
          <p:cNvPr id="6" name="Footer Placeholder 5">
            <a:extLst>
              <a:ext uri="{FF2B5EF4-FFF2-40B4-BE49-F238E27FC236}">
                <a16:creationId xmlns:a16="http://schemas.microsoft.com/office/drawing/2014/main" id="{57985F3E-DEEB-39E4-C0E7-B0959199A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F7D1D-0462-AA62-50FE-7BCA1F235AF4}"/>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407680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0DBEEC-A2EA-4A5D-D5E0-8125C88F0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192B44-F06A-3062-DE4D-03370C3C0E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979D-CF29-BBB5-F82F-7B1BE0A8D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1573F-03D0-4BA5-9FDB-8AD6A559DF6B}" type="datetimeFigureOut">
              <a:rPr lang="en-US" smtClean="0"/>
              <a:t>3/15/2023</a:t>
            </a:fld>
            <a:endParaRPr lang="en-US"/>
          </a:p>
        </p:txBody>
      </p:sp>
      <p:sp>
        <p:nvSpPr>
          <p:cNvPr id="5" name="Footer Placeholder 4">
            <a:extLst>
              <a:ext uri="{FF2B5EF4-FFF2-40B4-BE49-F238E27FC236}">
                <a16:creationId xmlns:a16="http://schemas.microsoft.com/office/drawing/2014/main" id="{555BD1B4-96C3-3630-77ED-8262DE35D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4B186A-FA80-E0F5-D80A-62FB3EA07C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40AD7-079C-4F9F-8B13-497756BB6720}" type="slidenum">
              <a:rPr lang="en-US" smtClean="0"/>
              <a:t>‹#›</a:t>
            </a:fld>
            <a:endParaRPr lang="en-US"/>
          </a:p>
        </p:txBody>
      </p:sp>
    </p:spTree>
    <p:extLst>
      <p:ext uri="{BB962C8B-B14F-4D97-AF65-F5344CB8AC3E}">
        <p14:creationId xmlns:p14="http://schemas.microsoft.com/office/powerpoint/2010/main" val="5894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youtube.com/watch?v=dgMeWRy84l8&amp;t=24s"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www.youtube.com/watch?v=2CJcotBkf6w" TargetMode="Externa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7;p3">
            <a:extLst>
              <a:ext uri="{FF2B5EF4-FFF2-40B4-BE49-F238E27FC236}">
                <a16:creationId xmlns:a16="http://schemas.microsoft.com/office/drawing/2014/main" id="{ABD94349-5489-96B8-F1EF-70DA801DC182}"/>
              </a:ext>
            </a:extLst>
          </p:cNvPr>
          <p:cNvSpPr/>
          <p:nvPr/>
        </p:nvSpPr>
        <p:spPr>
          <a:xfrm>
            <a:off x="0" y="0"/>
            <a:ext cx="12192000" cy="6858000"/>
          </a:xfrm>
          <a:prstGeom prst="rect">
            <a:avLst/>
          </a:prstGeom>
          <a:solidFill>
            <a:srgbClr val="00B0F0"/>
          </a:solidFill>
          <a:ln>
            <a:noFill/>
          </a:ln>
        </p:spPr>
        <p:txBody>
          <a:bodyPr spcFirstLastPara="1" wrap="square" lIns="121900" tIns="60933" rIns="121900" bIns="60933" anchor="ctr" anchorCtr="0">
            <a:noAutofit/>
          </a:bodyPr>
          <a:lstStyle/>
          <a:p>
            <a:pPr algn="ctr"/>
            <a:endParaRPr sz="1867" dirty="0">
              <a:solidFill>
                <a:schemeClr val="lt1"/>
              </a:solidFill>
              <a:latin typeface="Arial"/>
              <a:ea typeface="Arial"/>
              <a:cs typeface="Arial"/>
              <a:sym typeface="Arial"/>
            </a:endParaRPr>
          </a:p>
        </p:txBody>
      </p:sp>
      <p:sp>
        <p:nvSpPr>
          <p:cNvPr id="5" name="Google Shape;298;p3">
            <a:extLst>
              <a:ext uri="{FF2B5EF4-FFF2-40B4-BE49-F238E27FC236}">
                <a16:creationId xmlns:a16="http://schemas.microsoft.com/office/drawing/2014/main" id="{680C9F9A-43DA-523B-11EF-1C846378E97F}"/>
              </a:ext>
            </a:extLst>
          </p:cNvPr>
          <p:cNvSpPr/>
          <p:nvPr/>
        </p:nvSpPr>
        <p:spPr>
          <a:xfrm>
            <a:off x="2116110" y="1485900"/>
            <a:ext cx="7959777" cy="4220980"/>
          </a:xfrm>
          <a:prstGeom prst="rect">
            <a:avLst/>
          </a:prstGeom>
          <a:solidFill>
            <a:srgbClr val="00B0F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6" name="Google Shape;299;p3">
            <a:extLst>
              <a:ext uri="{FF2B5EF4-FFF2-40B4-BE49-F238E27FC236}">
                <a16:creationId xmlns:a16="http://schemas.microsoft.com/office/drawing/2014/main" id="{8E314446-FD7C-EB27-EE58-78C06287651C}"/>
              </a:ext>
            </a:extLst>
          </p:cNvPr>
          <p:cNvSpPr txBox="1"/>
          <p:nvPr/>
        </p:nvSpPr>
        <p:spPr>
          <a:xfrm>
            <a:off x="2733766" y="1749287"/>
            <a:ext cx="6724464" cy="3694206"/>
          </a:xfrm>
          <a:prstGeom prst="rect">
            <a:avLst/>
          </a:prstGeom>
          <a:noFill/>
          <a:ln>
            <a:noFill/>
          </a:ln>
        </p:spPr>
        <p:txBody>
          <a:bodyPr spcFirstLastPara="1" wrap="square" lIns="121900" tIns="121900" rIns="121900" bIns="121900" anchor="ctr" anchorCtr="0">
            <a:noAutofit/>
          </a:bodyPr>
          <a:lstStyle/>
          <a:p>
            <a:pPr algn="ctr">
              <a:buClr>
                <a:srgbClr val="000000"/>
              </a:buClr>
              <a:buSzPts val="2400"/>
            </a:pPr>
            <a:r>
              <a:rPr lang="en-GB" sz="8000" b="1" dirty="0">
                <a:solidFill>
                  <a:schemeClr val="lt1"/>
                </a:solidFill>
                <a:cs typeface="Arial"/>
                <a:sym typeface="Arial"/>
              </a:rPr>
              <a:t>RAM</a:t>
            </a:r>
          </a:p>
          <a:p>
            <a:pPr algn="ctr">
              <a:buClr>
                <a:srgbClr val="000000"/>
              </a:buClr>
              <a:buSzPts val="2400"/>
            </a:pPr>
            <a:r>
              <a:rPr lang="en-GB" sz="8000" b="1" dirty="0">
                <a:solidFill>
                  <a:schemeClr val="lt1"/>
                </a:solidFill>
                <a:cs typeface="Arial"/>
                <a:sym typeface="Arial"/>
              </a:rPr>
              <a:t> &amp;</a:t>
            </a:r>
          </a:p>
          <a:p>
            <a:pPr algn="ctr">
              <a:buClr>
                <a:srgbClr val="000000"/>
              </a:buClr>
              <a:buSzPts val="2400"/>
            </a:pPr>
            <a:r>
              <a:rPr lang="en-GB" sz="8000" b="1" dirty="0">
                <a:solidFill>
                  <a:schemeClr val="lt1"/>
                </a:solidFill>
                <a:cs typeface="Arial"/>
                <a:sym typeface="Arial"/>
              </a:rPr>
              <a:t>Hard Disk</a:t>
            </a:r>
            <a:endParaRPr sz="8000" dirty="0"/>
          </a:p>
        </p:txBody>
      </p:sp>
      <p:sp>
        <p:nvSpPr>
          <p:cNvPr id="3" name="TextBox 2">
            <a:extLst>
              <a:ext uri="{FF2B5EF4-FFF2-40B4-BE49-F238E27FC236}">
                <a16:creationId xmlns:a16="http://schemas.microsoft.com/office/drawing/2014/main" id="{F6D25953-85F1-694D-3AED-7F4493DA5B17}"/>
              </a:ext>
            </a:extLst>
          </p:cNvPr>
          <p:cNvSpPr txBox="1"/>
          <p:nvPr/>
        </p:nvSpPr>
        <p:spPr>
          <a:xfrm>
            <a:off x="4341351" y="951065"/>
            <a:ext cx="3509294" cy="400110"/>
          </a:xfrm>
          <a:prstGeom prst="rect">
            <a:avLst/>
          </a:prstGeom>
          <a:noFill/>
        </p:spPr>
        <p:txBody>
          <a:bodyPr wrap="none" rtlCol="0">
            <a:spAutoFit/>
          </a:bodyPr>
          <a:lstStyle/>
          <a:p>
            <a:r>
              <a:rPr lang="en-GB" sz="2000" dirty="0">
                <a:solidFill>
                  <a:schemeClr val="lt1"/>
                </a:solidFill>
                <a:latin typeface="Arial"/>
                <a:ea typeface="Arial"/>
                <a:cs typeface="Arial"/>
                <a:sym typeface="Arial"/>
              </a:rPr>
              <a:t>BASIC COMPUTER USAGE</a:t>
            </a:r>
            <a:endParaRPr lang="en-GB" sz="1000" dirty="0"/>
          </a:p>
        </p:txBody>
      </p:sp>
    </p:spTree>
    <p:extLst>
      <p:ext uri="{BB962C8B-B14F-4D97-AF65-F5344CB8AC3E}">
        <p14:creationId xmlns:p14="http://schemas.microsoft.com/office/powerpoint/2010/main" val="1429449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2599578" y="100512"/>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dirty="0"/>
              <a:t>Top 10 Best RAM Manufacture</a:t>
            </a:r>
            <a:endParaRPr lang="en-US" dirty="0"/>
          </a:p>
        </p:txBody>
      </p:sp>
      <p:sp>
        <p:nvSpPr>
          <p:cNvPr id="4" name="Rectangle 3"/>
          <p:cNvSpPr/>
          <p:nvPr/>
        </p:nvSpPr>
        <p:spPr>
          <a:xfrm>
            <a:off x="9590094" y="947232"/>
            <a:ext cx="2173623" cy="5541645"/>
          </a:xfrm>
          <a:prstGeom prst="rect">
            <a:avLst/>
          </a:prstGeom>
        </p:spPr>
        <p:txBody>
          <a:bodyPr wrap="square">
            <a:spAutoFit/>
          </a:bodyPr>
          <a:lstStyle/>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Corsair</a:t>
            </a:r>
          </a:p>
          <a:p>
            <a:pPr indent="-342900">
              <a:lnSpc>
                <a:spcPct val="200000"/>
              </a:lnSpc>
              <a:buClr>
                <a:schemeClr val="tx1"/>
              </a:buClr>
              <a:buFont typeface="+mj-lt"/>
              <a:buAutoNum type="arabicPeriod"/>
            </a:pPr>
            <a:r>
              <a:rPr lang="en-US" b="1" dirty="0" err="1">
                <a:latin typeface="Verdana" panose="020B0604030504040204" pitchFamily="34" charset="0"/>
                <a:ea typeface="Verdana" panose="020B0604030504040204" pitchFamily="34" charset="0"/>
              </a:rPr>
              <a:t>G.Skill</a:t>
            </a:r>
            <a:endParaRPr lang="en-US" b="1" dirty="0">
              <a:latin typeface="Verdana" panose="020B0604030504040204" pitchFamily="34" charset="0"/>
              <a:ea typeface="Verdana" panose="020B0604030504040204" pitchFamily="34" charset="0"/>
            </a:endParaRPr>
          </a:p>
          <a:p>
            <a:pPr indent="-342900">
              <a:lnSpc>
                <a:spcPct val="200000"/>
              </a:lnSpc>
              <a:buClr>
                <a:schemeClr val="tx1"/>
              </a:buClr>
              <a:buFont typeface="+mj-lt"/>
              <a:buAutoNum type="arabicPeriod"/>
            </a:pPr>
            <a:r>
              <a:rPr lang="en-US" b="1" dirty="0" err="1">
                <a:latin typeface="Verdana" panose="020B0604030504040204" pitchFamily="34" charset="0"/>
                <a:ea typeface="Verdana" panose="020B0604030504040204" pitchFamily="34" charset="0"/>
              </a:rPr>
              <a:t>Mushkin</a:t>
            </a:r>
            <a:endParaRPr lang="en-US" b="1" dirty="0">
              <a:latin typeface="Verdana" panose="020B0604030504040204" pitchFamily="34" charset="0"/>
              <a:ea typeface="Verdana" panose="020B0604030504040204" pitchFamily="34" charset="0"/>
            </a:endParaRP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Micron</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Kingston</a:t>
            </a:r>
          </a:p>
          <a:p>
            <a:pPr indent="-342900">
              <a:lnSpc>
                <a:spcPct val="200000"/>
              </a:lnSpc>
              <a:buClr>
                <a:schemeClr val="tx1"/>
              </a:buClr>
              <a:buFont typeface="+mj-lt"/>
              <a:buAutoNum type="arabicPeriod"/>
            </a:pPr>
            <a:r>
              <a:rPr lang="en-US" b="1" dirty="0" err="1">
                <a:latin typeface="Verdana" panose="020B0604030504040204" pitchFamily="34" charset="0"/>
                <a:ea typeface="Verdana" panose="020B0604030504040204" pitchFamily="34" charset="0"/>
              </a:rPr>
              <a:t>XTremeDDR</a:t>
            </a:r>
            <a:endParaRPr lang="en-US" b="1" dirty="0">
              <a:latin typeface="Verdana" panose="020B0604030504040204" pitchFamily="34" charset="0"/>
              <a:ea typeface="Verdana" panose="020B0604030504040204" pitchFamily="34" charset="0"/>
            </a:endParaRP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OCZ</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Samsung</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Transcend</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Hynix</a:t>
            </a:r>
          </a:p>
        </p:txBody>
      </p:sp>
      <p:pic>
        <p:nvPicPr>
          <p:cNvPr id="5" name="Picture 4"/>
          <p:cNvPicPr>
            <a:picLocks noChangeAspect="1"/>
          </p:cNvPicPr>
          <p:nvPr/>
        </p:nvPicPr>
        <p:blipFill>
          <a:blip r:embed="rId2"/>
          <a:stretch>
            <a:fillRect/>
          </a:stretch>
        </p:blipFill>
        <p:spPr>
          <a:xfrm>
            <a:off x="831299" y="1617467"/>
            <a:ext cx="1828799" cy="1245869"/>
          </a:xfrm>
          <a:prstGeom prst="rect">
            <a:avLst/>
          </a:prstGeom>
        </p:spPr>
      </p:pic>
      <p:pic>
        <p:nvPicPr>
          <p:cNvPr id="6" name="Picture 5"/>
          <p:cNvPicPr>
            <a:picLocks noChangeAspect="1"/>
          </p:cNvPicPr>
          <p:nvPr/>
        </p:nvPicPr>
        <p:blipFill>
          <a:blip r:embed="rId3"/>
          <a:stretch>
            <a:fillRect/>
          </a:stretch>
        </p:blipFill>
        <p:spPr>
          <a:xfrm>
            <a:off x="3485886" y="1467155"/>
            <a:ext cx="2079465" cy="1248824"/>
          </a:xfrm>
          <a:prstGeom prst="rect">
            <a:avLst/>
          </a:prstGeom>
        </p:spPr>
      </p:pic>
      <p:pic>
        <p:nvPicPr>
          <p:cNvPr id="7" name="Picture 6"/>
          <p:cNvPicPr>
            <a:picLocks noChangeAspect="1"/>
          </p:cNvPicPr>
          <p:nvPr/>
        </p:nvPicPr>
        <p:blipFill>
          <a:blip r:embed="rId4"/>
          <a:stretch>
            <a:fillRect/>
          </a:stretch>
        </p:blipFill>
        <p:spPr>
          <a:xfrm>
            <a:off x="6303093" y="1561057"/>
            <a:ext cx="2171700" cy="794028"/>
          </a:xfrm>
          <a:prstGeom prst="rect">
            <a:avLst/>
          </a:prstGeom>
        </p:spPr>
      </p:pic>
      <p:pic>
        <p:nvPicPr>
          <p:cNvPr id="8" name="Picture 7"/>
          <p:cNvPicPr>
            <a:picLocks noChangeAspect="1"/>
          </p:cNvPicPr>
          <p:nvPr/>
        </p:nvPicPr>
        <p:blipFill>
          <a:blip r:embed="rId5"/>
          <a:stretch>
            <a:fillRect/>
          </a:stretch>
        </p:blipFill>
        <p:spPr>
          <a:xfrm>
            <a:off x="739440" y="3491378"/>
            <a:ext cx="2261314" cy="558262"/>
          </a:xfrm>
          <a:prstGeom prst="rect">
            <a:avLst/>
          </a:prstGeom>
        </p:spPr>
      </p:pic>
      <p:pic>
        <p:nvPicPr>
          <p:cNvPr id="9" name="Picture 8"/>
          <p:cNvPicPr>
            <a:picLocks noChangeAspect="1"/>
          </p:cNvPicPr>
          <p:nvPr/>
        </p:nvPicPr>
        <p:blipFill>
          <a:blip r:embed="rId6"/>
          <a:stretch>
            <a:fillRect/>
          </a:stretch>
        </p:blipFill>
        <p:spPr>
          <a:xfrm>
            <a:off x="3662980" y="3444957"/>
            <a:ext cx="2377125" cy="604683"/>
          </a:xfrm>
          <a:prstGeom prst="rect">
            <a:avLst/>
          </a:prstGeom>
        </p:spPr>
      </p:pic>
      <p:pic>
        <p:nvPicPr>
          <p:cNvPr id="10" name="Picture 9"/>
          <p:cNvPicPr>
            <a:picLocks noChangeAspect="1"/>
          </p:cNvPicPr>
          <p:nvPr/>
        </p:nvPicPr>
        <p:blipFill>
          <a:blip r:embed="rId7"/>
          <a:stretch>
            <a:fillRect/>
          </a:stretch>
        </p:blipFill>
        <p:spPr>
          <a:xfrm>
            <a:off x="6550743" y="3152045"/>
            <a:ext cx="1924050" cy="1190506"/>
          </a:xfrm>
          <a:prstGeom prst="rect">
            <a:avLst/>
          </a:prstGeom>
        </p:spPr>
      </p:pic>
      <p:pic>
        <p:nvPicPr>
          <p:cNvPr id="12" name="Picture 11"/>
          <p:cNvPicPr>
            <a:picLocks noChangeAspect="1"/>
          </p:cNvPicPr>
          <p:nvPr/>
        </p:nvPicPr>
        <p:blipFill>
          <a:blip r:embed="rId8"/>
          <a:stretch>
            <a:fillRect/>
          </a:stretch>
        </p:blipFill>
        <p:spPr>
          <a:xfrm>
            <a:off x="658886" y="5019330"/>
            <a:ext cx="2173623" cy="977010"/>
          </a:xfrm>
          <a:prstGeom prst="rect">
            <a:avLst/>
          </a:prstGeom>
        </p:spPr>
      </p:pic>
      <p:pic>
        <p:nvPicPr>
          <p:cNvPr id="13" name="Picture 12"/>
          <p:cNvPicPr>
            <a:picLocks noChangeAspect="1"/>
          </p:cNvPicPr>
          <p:nvPr/>
        </p:nvPicPr>
        <p:blipFill>
          <a:blip r:embed="rId9"/>
          <a:stretch>
            <a:fillRect/>
          </a:stretch>
        </p:blipFill>
        <p:spPr>
          <a:xfrm>
            <a:off x="3507282" y="5366631"/>
            <a:ext cx="2459562" cy="568774"/>
          </a:xfrm>
          <a:prstGeom prst="rect">
            <a:avLst/>
          </a:prstGeom>
        </p:spPr>
      </p:pic>
      <p:pic>
        <p:nvPicPr>
          <p:cNvPr id="14" name="Picture 13"/>
          <p:cNvPicPr>
            <a:picLocks noChangeAspect="1"/>
          </p:cNvPicPr>
          <p:nvPr/>
        </p:nvPicPr>
        <p:blipFill>
          <a:blip r:embed="rId10"/>
          <a:stretch>
            <a:fillRect/>
          </a:stretch>
        </p:blipFill>
        <p:spPr>
          <a:xfrm>
            <a:off x="6709463" y="5118348"/>
            <a:ext cx="1905000" cy="877992"/>
          </a:xfrm>
          <a:prstGeom prst="rect">
            <a:avLst/>
          </a:prstGeom>
        </p:spPr>
      </p:pic>
      <p:sp>
        <p:nvSpPr>
          <p:cNvPr id="2" name="TextBox 1">
            <a:extLst>
              <a:ext uri="{FF2B5EF4-FFF2-40B4-BE49-F238E27FC236}">
                <a16:creationId xmlns:a16="http://schemas.microsoft.com/office/drawing/2014/main" id="{9BBADD77-F267-45E0-D61B-F756D8264274}"/>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1" name="Picture 8">
            <a:extLst>
              <a:ext uri="{FF2B5EF4-FFF2-40B4-BE49-F238E27FC236}">
                <a16:creationId xmlns:a16="http://schemas.microsoft.com/office/drawing/2014/main" id="{8B26F17A-53B9-950C-B811-82D808EFA1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818" y="4735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9">
            <a:extLst>
              <a:ext uri="{FF2B5EF4-FFF2-40B4-BE49-F238E27FC236}">
                <a16:creationId xmlns:a16="http://schemas.microsoft.com/office/drawing/2014/main" id="{9DC94689-57DA-DC86-E608-96E2EC527CE2}"/>
              </a:ext>
            </a:extLst>
          </p:cNvPr>
          <p:cNvSpPr txBox="1">
            <a:spLocks noChangeArrowheads="1"/>
          </p:cNvSpPr>
          <p:nvPr/>
        </p:nvSpPr>
        <p:spPr bwMode="auto">
          <a:xfrm>
            <a:off x="171656" y="954354"/>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6" name="Picture 10">
            <a:extLst>
              <a:ext uri="{FF2B5EF4-FFF2-40B4-BE49-F238E27FC236}">
                <a16:creationId xmlns:a16="http://schemas.microsoft.com/office/drawing/2014/main" id="{3C7E7D26-1DB8-FD05-B78F-772FAE46708F}"/>
              </a:ext>
            </a:extLst>
          </p:cNvPr>
          <p:cNvPicPr>
            <a:picLocks noChangeAspect="1" noChangeArrowheads="1"/>
          </p:cNvPicPr>
          <p:nvPr/>
        </p:nvPicPr>
        <p:blipFill>
          <a:blip r:embed="rId12"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04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50495" y="1008223"/>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3DEEC11-C022-0DA1-43E8-E68BF01D1404}"/>
              </a:ext>
            </a:extLst>
          </p:cNvPr>
          <p:cNvSpPr txBox="1"/>
          <p:nvPr/>
        </p:nvSpPr>
        <p:spPr>
          <a:xfrm>
            <a:off x="2943411" y="383051"/>
            <a:ext cx="5819222" cy="584775"/>
          </a:xfrm>
          <a:prstGeom prst="rect">
            <a:avLst/>
          </a:prstGeom>
          <a:noFill/>
        </p:spPr>
        <p:txBody>
          <a:bodyPr wrap="none" rtlCol="0">
            <a:spAutoFit/>
          </a:bodyPr>
          <a:lstStyle/>
          <a:p>
            <a:pPr algn="ctr"/>
            <a:r>
              <a:rPr lang="en-US" sz="3200" b="1" dirty="0">
                <a:solidFill>
                  <a:srgbClr val="00B050"/>
                </a:solidFill>
                <a:latin typeface="Verdana" panose="020B0604030504040204" pitchFamily="34" charset="0"/>
                <a:ea typeface="Verdana" panose="020B0604030504040204" pitchFamily="34" charset="0"/>
              </a:rPr>
              <a:t>RAM Module </a:t>
            </a:r>
            <a:r>
              <a:rPr lang="en-US" sz="3200" b="1" dirty="0">
                <a:latin typeface="Verdana" panose="020B0604030504040204" pitchFamily="34" charset="0"/>
                <a:ea typeface="Verdana" panose="020B0604030504040204" pitchFamily="34" charset="0"/>
              </a:rPr>
              <a:t>consist of…</a:t>
            </a:r>
          </a:p>
        </p:txBody>
      </p:sp>
      <p:grpSp>
        <p:nvGrpSpPr>
          <p:cNvPr id="32" name="Group 31">
            <a:extLst>
              <a:ext uri="{FF2B5EF4-FFF2-40B4-BE49-F238E27FC236}">
                <a16:creationId xmlns:a16="http://schemas.microsoft.com/office/drawing/2014/main" id="{92C4EE52-ED1C-5075-2F07-4AA05AD294A2}"/>
              </a:ext>
            </a:extLst>
          </p:cNvPr>
          <p:cNvGrpSpPr/>
          <p:nvPr/>
        </p:nvGrpSpPr>
        <p:grpSpPr>
          <a:xfrm>
            <a:off x="1022992" y="1785556"/>
            <a:ext cx="9660061" cy="3960625"/>
            <a:chOff x="1022992" y="1785556"/>
            <a:chExt cx="9660061" cy="3960625"/>
          </a:xfrm>
        </p:grpSpPr>
        <p:pic>
          <p:nvPicPr>
            <p:cNvPr id="14" name="Picture 13">
              <a:extLst>
                <a:ext uri="{FF2B5EF4-FFF2-40B4-BE49-F238E27FC236}">
                  <a16:creationId xmlns:a16="http://schemas.microsoft.com/office/drawing/2014/main" id="{F875F75E-0DA8-CF6A-CB79-6E45D1F879EB}"/>
                </a:ext>
              </a:extLst>
            </p:cNvPr>
            <p:cNvPicPr>
              <a:picLocks noChangeAspect="1"/>
            </p:cNvPicPr>
            <p:nvPr/>
          </p:nvPicPr>
          <p:blipFill>
            <a:blip r:embed="rId5"/>
            <a:stretch>
              <a:fillRect/>
            </a:stretch>
          </p:blipFill>
          <p:spPr>
            <a:xfrm>
              <a:off x="1022992" y="1785556"/>
              <a:ext cx="9660061" cy="3960625"/>
            </a:xfrm>
            <a:prstGeom prst="rect">
              <a:avLst/>
            </a:prstGeom>
          </p:spPr>
        </p:pic>
        <p:sp>
          <p:nvSpPr>
            <p:cNvPr id="15" name="Rectangle 14">
              <a:extLst>
                <a:ext uri="{FF2B5EF4-FFF2-40B4-BE49-F238E27FC236}">
                  <a16:creationId xmlns:a16="http://schemas.microsoft.com/office/drawing/2014/main" id="{2E215243-4B1C-0579-89D8-AFDD9528E69F}"/>
                </a:ext>
              </a:extLst>
            </p:cNvPr>
            <p:cNvSpPr/>
            <p:nvPr/>
          </p:nvSpPr>
          <p:spPr>
            <a:xfrm>
              <a:off x="1768416" y="4442605"/>
              <a:ext cx="8151962" cy="263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5E1709-67D0-59FE-7A89-BFA317835F1D}"/>
                </a:ext>
              </a:extLst>
            </p:cNvPr>
            <p:cNvSpPr/>
            <p:nvPr/>
          </p:nvSpPr>
          <p:spPr>
            <a:xfrm>
              <a:off x="4546120" y="3205572"/>
              <a:ext cx="655608" cy="776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7C53397-3AE2-D84A-A5E9-BBDDDF565F20}"/>
                </a:ext>
              </a:extLst>
            </p:cNvPr>
            <p:cNvSpPr/>
            <p:nvPr/>
          </p:nvSpPr>
          <p:spPr>
            <a:xfrm>
              <a:off x="6337537" y="3205572"/>
              <a:ext cx="2884099" cy="776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443BB4E-9153-251B-43A8-31FF194725AD}"/>
                </a:ext>
              </a:extLst>
            </p:cNvPr>
            <p:cNvCxnSpPr>
              <a:cxnSpLocks/>
            </p:cNvCxnSpPr>
            <p:nvPr/>
          </p:nvCxnSpPr>
          <p:spPr>
            <a:xfrm flipV="1">
              <a:off x="4873925" y="2480953"/>
              <a:ext cx="0" cy="72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3D3957-75E1-9506-A5A6-DF439D3EE5CA}"/>
                </a:ext>
              </a:extLst>
            </p:cNvPr>
            <p:cNvCxnSpPr>
              <a:cxnSpLocks/>
              <a:stCxn id="17" idx="0"/>
            </p:cNvCxnSpPr>
            <p:nvPr/>
          </p:nvCxnSpPr>
          <p:spPr>
            <a:xfrm flipV="1">
              <a:off x="7779587" y="2480953"/>
              <a:ext cx="0" cy="72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899663-D3CB-F670-789C-6E986E16158A}"/>
                </a:ext>
              </a:extLst>
            </p:cNvPr>
            <p:cNvCxnSpPr>
              <a:cxnSpLocks/>
            </p:cNvCxnSpPr>
            <p:nvPr/>
          </p:nvCxnSpPr>
          <p:spPr>
            <a:xfrm>
              <a:off x="4873925" y="2480953"/>
              <a:ext cx="29056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194589-FE95-14D3-1622-2077E75ECFDD}"/>
                </a:ext>
              </a:extLst>
            </p:cNvPr>
            <p:cNvCxnSpPr>
              <a:cxnSpLocks/>
            </p:cNvCxnSpPr>
            <p:nvPr/>
          </p:nvCxnSpPr>
          <p:spPr>
            <a:xfrm flipV="1">
              <a:off x="6337537" y="2023753"/>
              <a:ext cx="0"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9">
            <a:extLst>
              <a:ext uri="{FF2B5EF4-FFF2-40B4-BE49-F238E27FC236}">
                <a16:creationId xmlns:a16="http://schemas.microsoft.com/office/drawing/2014/main" id="{112F8BD2-0335-196F-BAD7-305430B67F8A}"/>
              </a:ext>
            </a:extLst>
          </p:cNvPr>
          <p:cNvSpPr txBox="1">
            <a:spLocks noChangeArrowheads="1"/>
          </p:cNvSpPr>
          <p:nvPr/>
        </p:nvSpPr>
        <p:spPr bwMode="auto">
          <a:xfrm>
            <a:off x="5734647" y="1698996"/>
            <a:ext cx="12057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b="1" dirty="0">
                <a:solidFill>
                  <a:srgbClr val="0070C0"/>
                </a:solidFill>
                <a:latin typeface="Verdana" panose="020B0604030504040204" pitchFamily="34" charset="0"/>
                <a:ea typeface="Verdana" panose="020B0604030504040204" pitchFamily="34" charset="0"/>
              </a:rPr>
              <a:t>RAM CHIP</a:t>
            </a:r>
          </a:p>
        </p:txBody>
      </p:sp>
      <p:sp>
        <p:nvSpPr>
          <p:cNvPr id="33" name="TextBox 9">
            <a:extLst>
              <a:ext uri="{FF2B5EF4-FFF2-40B4-BE49-F238E27FC236}">
                <a16:creationId xmlns:a16="http://schemas.microsoft.com/office/drawing/2014/main" id="{C187C6FE-645D-202F-7458-EF83C0B70701}"/>
              </a:ext>
            </a:extLst>
          </p:cNvPr>
          <p:cNvSpPr txBox="1">
            <a:spLocks noChangeArrowheads="1"/>
          </p:cNvSpPr>
          <p:nvPr/>
        </p:nvSpPr>
        <p:spPr bwMode="auto">
          <a:xfrm>
            <a:off x="1638945" y="4859447"/>
            <a:ext cx="20858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b="1" dirty="0">
                <a:solidFill>
                  <a:srgbClr val="0070C0"/>
                </a:solidFill>
                <a:latin typeface="Verdana" panose="020B0604030504040204" pitchFamily="34" charset="0"/>
                <a:ea typeface="Verdana" panose="020B0604030504040204" pitchFamily="34" charset="0"/>
              </a:rPr>
              <a:t>PINS (Connectors)</a:t>
            </a:r>
          </a:p>
        </p:txBody>
      </p:sp>
      <p:sp>
        <p:nvSpPr>
          <p:cNvPr id="34" name="TextBox 9">
            <a:extLst>
              <a:ext uri="{FF2B5EF4-FFF2-40B4-BE49-F238E27FC236}">
                <a16:creationId xmlns:a16="http://schemas.microsoft.com/office/drawing/2014/main" id="{47D8602C-91D1-521E-F094-15BD013273CE}"/>
              </a:ext>
            </a:extLst>
          </p:cNvPr>
          <p:cNvSpPr txBox="1">
            <a:spLocks noChangeArrowheads="1"/>
          </p:cNvSpPr>
          <p:nvPr/>
        </p:nvSpPr>
        <p:spPr bwMode="auto">
          <a:xfrm>
            <a:off x="94521" y="6186844"/>
            <a:ext cx="12097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solidFill>
                  <a:srgbClr val="FF0000"/>
                </a:solidFill>
                <a:latin typeface="Verdana" panose="020B0604030504040204" pitchFamily="34" charset="0"/>
                <a:ea typeface="Verdana" panose="020B0604030504040204" pitchFamily="34" charset="0"/>
              </a:rPr>
              <a:t>Note: </a:t>
            </a:r>
            <a:r>
              <a:rPr lang="en-US" altLang="en-US" sz="1600" b="1" dirty="0">
                <a:latin typeface="Verdana" panose="020B0604030504040204" pitchFamily="34" charset="0"/>
                <a:ea typeface="Verdana" panose="020B0604030504040204" pitchFamily="34" charset="0"/>
              </a:rPr>
              <a:t>RAM Module </a:t>
            </a:r>
            <a:r>
              <a:rPr lang="en-US" altLang="en-US" sz="1600" dirty="0">
                <a:latin typeface="Verdana" panose="020B0604030504040204" pitchFamily="34" charset="0"/>
                <a:ea typeface="Verdana" panose="020B0604030504040204" pitchFamily="34" charset="0"/>
              </a:rPr>
              <a:t>is a board that holds RAM chips used for easy installation and removal from motherboard.</a:t>
            </a:r>
          </a:p>
        </p:txBody>
      </p:sp>
      <p:sp>
        <p:nvSpPr>
          <p:cNvPr id="35" name="TextBox 9">
            <a:extLst>
              <a:ext uri="{FF2B5EF4-FFF2-40B4-BE49-F238E27FC236}">
                <a16:creationId xmlns:a16="http://schemas.microsoft.com/office/drawing/2014/main" id="{5DA79D05-FC36-8A98-101A-F2498FA98BBE}"/>
              </a:ext>
            </a:extLst>
          </p:cNvPr>
          <p:cNvSpPr txBox="1">
            <a:spLocks noChangeArrowheads="1"/>
          </p:cNvSpPr>
          <p:nvPr/>
        </p:nvSpPr>
        <p:spPr bwMode="auto">
          <a:xfrm>
            <a:off x="10293362" y="1715975"/>
            <a:ext cx="7793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b="1" dirty="0">
                <a:solidFill>
                  <a:srgbClr val="0070C0"/>
                </a:solidFill>
                <a:latin typeface="Verdana" panose="020B0604030504040204" pitchFamily="34" charset="0"/>
                <a:ea typeface="Verdana" panose="020B0604030504040204" pitchFamily="34" charset="0"/>
              </a:rPr>
              <a:t>Board</a:t>
            </a:r>
          </a:p>
        </p:txBody>
      </p:sp>
      <p:cxnSp>
        <p:nvCxnSpPr>
          <p:cNvPr id="37" name="Straight Connector 36">
            <a:extLst>
              <a:ext uri="{FF2B5EF4-FFF2-40B4-BE49-F238E27FC236}">
                <a16:creationId xmlns:a16="http://schemas.microsoft.com/office/drawing/2014/main" id="{B58638DB-27A0-B544-C195-4A2FEEC3DB41}"/>
              </a:ext>
            </a:extLst>
          </p:cNvPr>
          <p:cNvCxnSpPr>
            <a:cxnSpLocks/>
          </p:cNvCxnSpPr>
          <p:nvPr/>
        </p:nvCxnSpPr>
        <p:spPr>
          <a:xfrm flipV="1">
            <a:off x="9920378" y="2023752"/>
            <a:ext cx="576183" cy="993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94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C67178-2FEE-96A1-F916-66F8C98A6225}"/>
              </a:ext>
            </a:extLst>
          </p:cNvPr>
          <p:cNvSpPr txBox="1">
            <a:spLocks/>
          </p:cNvSpPr>
          <p:nvPr/>
        </p:nvSpPr>
        <p:spPr bwMode="auto">
          <a:xfrm>
            <a:off x="2609490" y="0"/>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dirty="0"/>
              <a:t>Type of RAM Modules</a:t>
            </a:r>
            <a:endParaRPr lang="en-US" dirty="0"/>
          </a:p>
        </p:txBody>
      </p:sp>
      <p:sp>
        <p:nvSpPr>
          <p:cNvPr id="4" name="Rectangle 3">
            <a:extLst>
              <a:ext uri="{FF2B5EF4-FFF2-40B4-BE49-F238E27FC236}">
                <a16:creationId xmlns:a16="http://schemas.microsoft.com/office/drawing/2014/main" id="{F18425F9-21CD-7251-29E2-30AFCFC55724}"/>
              </a:ext>
            </a:extLst>
          </p:cNvPr>
          <p:cNvSpPr/>
          <p:nvPr/>
        </p:nvSpPr>
        <p:spPr>
          <a:xfrm>
            <a:off x="946029" y="1453881"/>
            <a:ext cx="10591800" cy="1975284"/>
          </a:xfrm>
          <a:prstGeom prst="rect">
            <a:avLst/>
          </a:prstGeom>
        </p:spPr>
        <p:txBody>
          <a:bodyPr wrap="square">
            <a:spAutoFit/>
          </a:bodyPr>
          <a:lstStyle/>
          <a:p>
            <a:pPr>
              <a:lnSpc>
                <a:spcPct val="150000"/>
              </a:lnSpc>
            </a:pPr>
            <a:r>
              <a:rPr lang="en-US" dirty="0">
                <a:solidFill>
                  <a:srgbClr val="FF0000"/>
                </a:solidFill>
                <a:latin typeface="Verdana" panose="020B0604030504040204" pitchFamily="34" charset="0"/>
                <a:ea typeface="Verdana" panose="020B0604030504040204" pitchFamily="34" charset="0"/>
              </a:rPr>
              <a:t>The common architecture of memory module:</a:t>
            </a:r>
          </a:p>
          <a:p>
            <a:pPr marL="798513" indent="-342900">
              <a:lnSpc>
                <a:spcPct val="150000"/>
              </a:lnSpc>
              <a:buFont typeface="Wingdings" panose="05000000000000000000" pitchFamily="2" charset="2"/>
              <a:buChar char="§"/>
            </a:pPr>
            <a:r>
              <a:rPr lang="en-US" b="1" dirty="0">
                <a:latin typeface="Verdana" panose="020B0604030504040204" pitchFamily="34" charset="0"/>
                <a:ea typeface="Verdana" panose="020B0604030504040204" pitchFamily="34" charset="0"/>
              </a:rPr>
              <a:t>Desktop</a:t>
            </a:r>
            <a:r>
              <a:rPr lang="en-US" dirty="0">
                <a:latin typeface="Verdana" panose="020B0604030504040204" pitchFamily="34" charset="0"/>
                <a:ea typeface="Verdana" panose="020B0604030504040204" pitchFamily="34" charset="0"/>
              </a:rPr>
              <a:t> use </a:t>
            </a:r>
            <a:r>
              <a:rPr lang="en-US" b="1" dirty="0">
                <a:latin typeface="Verdana" panose="020B0604030504040204" pitchFamily="34" charset="0"/>
                <a:ea typeface="Verdana" panose="020B0604030504040204" pitchFamily="34" charset="0"/>
              </a:rPr>
              <a:t>DIMM</a:t>
            </a:r>
            <a:r>
              <a:rPr lang="en-US" dirty="0">
                <a:latin typeface="Verdana" panose="020B0604030504040204" pitchFamily="34" charset="0"/>
                <a:ea typeface="Verdana" panose="020B0604030504040204" pitchFamily="34" charset="0"/>
              </a:rPr>
              <a:t> (Dual in-line memory module)</a:t>
            </a:r>
          </a:p>
          <a:p>
            <a:pPr marL="798513" indent="-342900">
              <a:lnSpc>
                <a:spcPct val="150000"/>
              </a:lnSpc>
              <a:buFont typeface="Wingdings" panose="05000000000000000000" pitchFamily="2" charset="2"/>
              <a:buChar char="§"/>
            </a:pPr>
            <a:r>
              <a:rPr lang="en-US" b="1" dirty="0">
                <a:latin typeface="Verdana" panose="020B0604030504040204" pitchFamily="34" charset="0"/>
                <a:ea typeface="Verdana" panose="020B0604030504040204" pitchFamily="34" charset="0"/>
              </a:rPr>
              <a:t>Laptop</a:t>
            </a:r>
            <a:r>
              <a:rPr lang="en-US" dirty="0">
                <a:latin typeface="Verdana" panose="020B0604030504040204" pitchFamily="34" charset="0"/>
                <a:ea typeface="Verdana" panose="020B0604030504040204" pitchFamily="34" charset="0"/>
              </a:rPr>
              <a:t> use </a:t>
            </a:r>
            <a:r>
              <a:rPr lang="en-US" b="1" dirty="0">
                <a:latin typeface="Verdana" panose="020B0604030504040204" pitchFamily="34" charset="0"/>
                <a:ea typeface="Verdana" panose="020B0604030504040204" pitchFamily="34" charset="0"/>
              </a:rPr>
              <a:t>SODIMM </a:t>
            </a:r>
            <a:r>
              <a:rPr lang="en-US" dirty="0">
                <a:latin typeface="Verdana" panose="020B0604030504040204" pitchFamily="34" charset="0"/>
                <a:ea typeface="Verdana" panose="020B0604030504040204" pitchFamily="34" charset="0"/>
              </a:rPr>
              <a:t>(Small Outline DIMMs) </a:t>
            </a:r>
          </a:p>
          <a:p>
            <a:r>
              <a:rPr lang="en-US" b="1" dirty="0">
                <a:latin typeface="Verdana" panose="020B0604030504040204" pitchFamily="34" charset="0"/>
                <a:ea typeface="Verdana" panose="020B0604030504040204" pitchFamily="34" charset="0"/>
              </a:rPr>
              <a:t> </a:t>
            </a:r>
            <a:endParaRPr lang="en-US" dirty="0">
              <a:latin typeface="Verdana" panose="020B0604030504040204" pitchFamily="34" charset="0"/>
              <a:ea typeface="Verdana" panose="020B0604030504040204" pitchFamily="34" charset="0"/>
            </a:endParaRPr>
          </a:p>
          <a:p>
            <a:pPr>
              <a:lnSpc>
                <a:spcPct val="150000"/>
              </a:lnSpc>
            </a:pPr>
            <a:endParaRPr lang="en-US"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A1EF0130-F07F-B4A4-AC49-D5C3B6301AE2}"/>
              </a:ext>
            </a:extLst>
          </p:cNvPr>
          <p:cNvPicPr>
            <a:picLocks noChangeAspect="1"/>
          </p:cNvPicPr>
          <p:nvPr/>
        </p:nvPicPr>
        <p:blipFill rotWithShape="1">
          <a:blip r:embed="rId2"/>
          <a:srcRect t="10383" b="23735"/>
          <a:stretch/>
        </p:blipFill>
        <p:spPr>
          <a:xfrm>
            <a:off x="1291085" y="2862532"/>
            <a:ext cx="5540804" cy="3650411"/>
          </a:xfrm>
          <a:prstGeom prst="rect">
            <a:avLst/>
          </a:prstGeom>
        </p:spPr>
      </p:pic>
      <p:sp>
        <p:nvSpPr>
          <p:cNvPr id="6" name="Rectangle 5">
            <a:extLst>
              <a:ext uri="{FF2B5EF4-FFF2-40B4-BE49-F238E27FC236}">
                <a16:creationId xmlns:a16="http://schemas.microsoft.com/office/drawing/2014/main" id="{B582DF11-C819-6FD1-C69F-8F311EF0EDAA}"/>
              </a:ext>
            </a:extLst>
          </p:cNvPr>
          <p:cNvSpPr/>
          <p:nvPr/>
        </p:nvSpPr>
        <p:spPr>
          <a:xfrm>
            <a:off x="6831889" y="3864112"/>
            <a:ext cx="939681" cy="369332"/>
          </a:xfrm>
          <a:prstGeom prst="rect">
            <a:avLst/>
          </a:prstGeom>
        </p:spPr>
        <p:txBody>
          <a:bodyPr wrap="none">
            <a:spAutoFit/>
          </a:bodyPr>
          <a:lstStyle/>
          <a:p>
            <a:r>
              <a:rPr lang="en-US" b="1" dirty="0">
                <a:solidFill>
                  <a:srgbClr val="FF0000"/>
                </a:solidFill>
              </a:rPr>
              <a:t>DIMM</a:t>
            </a:r>
            <a:endParaRPr lang="en-US" dirty="0">
              <a:solidFill>
                <a:srgbClr val="FF0000"/>
              </a:solidFill>
            </a:endParaRPr>
          </a:p>
        </p:txBody>
      </p:sp>
      <p:sp>
        <p:nvSpPr>
          <p:cNvPr id="7" name="Rectangle 6">
            <a:extLst>
              <a:ext uri="{FF2B5EF4-FFF2-40B4-BE49-F238E27FC236}">
                <a16:creationId xmlns:a16="http://schemas.microsoft.com/office/drawing/2014/main" id="{07F6B3F2-5FB6-FA51-76B7-4A92CD454A0B}"/>
              </a:ext>
            </a:extLst>
          </p:cNvPr>
          <p:cNvSpPr/>
          <p:nvPr/>
        </p:nvSpPr>
        <p:spPr>
          <a:xfrm>
            <a:off x="4239883" y="5520906"/>
            <a:ext cx="1298753" cy="369332"/>
          </a:xfrm>
          <a:prstGeom prst="rect">
            <a:avLst/>
          </a:prstGeom>
        </p:spPr>
        <p:txBody>
          <a:bodyPr wrap="none">
            <a:spAutoFit/>
          </a:bodyPr>
          <a:lstStyle/>
          <a:p>
            <a:r>
              <a:rPr lang="en-US" b="1" dirty="0">
                <a:solidFill>
                  <a:srgbClr val="FF0000"/>
                </a:solidFill>
              </a:rPr>
              <a:t>SODIMM</a:t>
            </a:r>
            <a:endParaRPr lang="en-US" dirty="0">
              <a:solidFill>
                <a:srgbClr val="FF0000"/>
              </a:solidFill>
            </a:endParaRPr>
          </a:p>
        </p:txBody>
      </p:sp>
    </p:spTree>
    <p:extLst>
      <p:ext uri="{BB962C8B-B14F-4D97-AF65-F5344CB8AC3E}">
        <p14:creationId xmlns:p14="http://schemas.microsoft.com/office/powerpoint/2010/main" val="2947739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9364" y="1595370"/>
            <a:ext cx="10389636" cy="2436949"/>
          </a:xfrm>
          <a:prstGeom prst="rect">
            <a:avLst/>
          </a:prstGeom>
        </p:spPr>
        <p:txBody>
          <a:bodyPr wrap="square">
            <a:spAutoFit/>
          </a:bodyPr>
          <a:lstStyle/>
          <a:p>
            <a:pPr>
              <a:lnSpc>
                <a:spcPct val="150000"/>
              </a:lnSpc>
            </a:pPr>
            <a:r>
              <a:rPr lang="en-US" b="1" dirty="0">
                <a:latin typeface="Verdana" panose="020B0604030504040204" pitchFamily="34" charset="0"/>
                <a:ea typeface="Verdana" panose="020B0604030504040204" pitchFamily="34" charset="0"/>
              </a:rPr>
              <a:t>Short for </a:t>
            </a:r>
            <a:r>
              <a:rPr lang="en-US" b="1" dirty="0">
                <a:solidFill>
                  <a:srgbClr val="0070C0"/>
                </a:solidFill>
                <a:latin typeface="Verdana" panose="020B0604030504040204" pitchFamily="34" charset="0"/>
                <a:ea typeface="Verdana" panose="020B0604030504040204" pitchFamily="34" charset="0"/>
              </a:rPr>
              <a:t>Dual In-line Memory Module </a:t>
            </a:r>
            <a:r>
              <a:rPr lang="en-US" dirty="0">
                <a:latin typeface="Verdana" panose="020B0604030504040204" pitchFamily="34" charset="0"/>
                <a:ea typeface="Verdana" panose="020B0604030504040204" pitchFamily="34" charset="0"/>
              </a:rPr>
              <a:t>(</a:t>
            </a:r>
            <a:r>
              <a:rPr lang="en-US" b="1" dirty="0">
                <a:latin typeface="Verdana" panose="020B0604030504040204" pitchFamily="34" charset="0"/>
                <a:ea typeface="Verdana" panose="020B0604030504040204" pitchFamily="34" charset="0"/>
              </a:rPr>
              <a:t>DIMM)</a:t>
            </a:r>
            <a:r>
              <a:rPr lang="en-US" dirty="0">
                <a:latin typeface="Verdana" panose="020B0604030504040204" pitchFamily="34" charset="0"/>
                <a:ea typeface="Verdana" panose="020B0604030504040204" pitchFamily="34" charset="0"/>
              </a:rPr>
              <a:t> is a module containing a circuit board and one more random access memory chips. DIMM holds DDR DDR2 DDR3 and DDR4 SDRAM. </a:t>
            </a:r>
          </a:p>
          <a:p>
            <a:pPr>
              <a:lnSpc>
                <a:spcPct val="150000"/>
              </a:lnSpc>
            </a:pPr>
            <a:endParaRPr lang="en-US" sz="1400" dirty="0">
              <a:latin typeface="Verdana" panose="020B0604030504040204" pitchFamily="34" charset="0"/>
              <a:ea typeface="Verdana" panose="020B0604030504040204" pitchFamily="34" charset="0"/>
            </a:endParaRPr>
          </a:p>
          <a:p>
            <a:pPr>
              <a:lnSpc>
                <a:spcPct val="150000"/>
              </a:lnSpc>
            </a:pPr>
            <a:r>
              <a:rPr lang="en-US" dirty="0">
                <a:latin typeface="Verdana" panose="020B0604030504040204" pitchFamily="34" charset="0"/>
                <a:ea typeface="Verdana" panose="020B0604030504040204" pitchFamily="34" charset="0"/>
              </a:rPr>
              <a:t>DIMM module had 168-pins which can transfer 64 bits of data at a time and can support with 64-bits CPU type.</a:t>
            </a:r>
          </a:p>
        </p:txBody>
      </p:sp>
      <p:pic>
        <p:nvPicPr>
          <p:cNvPr id="9" name="Picture 8"/>
          <p:cNvPicPr>
            <a:picLocks noChangeAspect="1"/>
          </p:cNvPicPr>
          <p:nvPr/>
        </p:nvPicPr>
        <p:blipFill rotWithShape="1">
          <a:blip r:embed="rId3"/>
          <a:srcRect t="11886" b="12838"/>
          <a:stretch/>
        </p:blipFill>
        <p:spPr>
          <a:xfrm>
            <a:off x="2667000" y="4267200"/>
            <a:ext cx="6516171" cy="1565703"/>
          </a:xfrm>
          <a:prstGeom prst="rect">
            <a:avLst/>
          </a:prstGeom>
        </p:spPr>
      </p:pic>
      <p:sp>
        <p:nvSpPr>
          <p:cNvPr id="6" name="Title 1"/>
          <p:cNvSpPr txBox="1">
            <a:spLocks/>
          </p:cNvSpPr>
          <p:nvPr/>
        </p:nvSpPr>
        <p:spPr bwMode="auto">
          <a:xfrm>
            <a:off x="2548091" y="135130"/>
            <a:ext cx="6635080" cy="6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sz="3200" dirty="0">
                <a:solidFill>
                  <a:schemeClr val="accent6">
                    <a:lumMod val="75000"/>
                  </a:schemeClr>
                </a:solidFill>
              </a:rPr>
              <a:t>DIMM</a:t>
            </a:r>
            <a:r>
              <a:rPr lang="en-US" altLang="en-US" sz="3200" dirty="0"/>
              <a:t> RAM Modules</a:t>
            </a:r>
            <a:endParaRPr lang="en-US" sz="3200" dirty="0"/>
          </a:p>
        </p:txBody>
      </p:sp>
      <p:sp>
        <p:nvSpPr>
          <p:cNvPr id="2" name="Rectangle 1"/>
          <p:cNvSpPr/>
          <p:nvPr/>
        </p:nvSpPr>
        <p:spPr>
          <a:xfrm>
            <a:off x="4789176" y="5952067"/>
            <a:ext cx="2879314" cy="369332"/>
          </a:xfrm>
          <a:prstGeom prst="rect">
            <a:avLst/>
          </a:prstGeom>
        </p:spPr>
        <p:txBody>
          <a:bodyPr wrap="none">
            <a:spAutoFit/>
          </a:bodyPr>
          <a:lstStyle/>
          <a:p>
            <a:r>
              <a:rPr lang="en-US" dirty="0"/>
              <a:t>168-pins SDRAM DIMM</a:t>
            </a:r>
          </a:p>
        </p:txBody>
      </p:sp>
    </p:spTree>
    <p:extLst>
      <p:ext uri="{BB962C8B-B14F-4D97-AF65-F5344CB8AC3E}">
        <p14:creationId xmlns:p14="http://schemas.microsoft.com/office/powerpoint/2010/main" val="148175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1586868" y="0"/>
            <a:ext cx="7591245" cy="941388"/>
          </a:xfrm>
        </p:spPr>
        <p:txBody>
          <a:bodyPr>
            <a:noAutofit/>
          </a:bodyPr>
          <a:lstStyle/>
          <a:p>
            <a:pPr algn="ctr"/>
            <a:r>
              <a:rPr lang="en-US" altLang="en-US" sz="3200" b="1" dirty="0">
                <a:solidFill>
                  <a:schemeClr val="accent6">
                    <a:lumMod val="75000"/>
                  </a:schemeClr>
                </a:solidFill>
                <a:latin typeface="Verdana" panose="020B0604030504040204" pitchFamily="34" charset="0"/>
                <a:ea typeface="Verdana" panose="020B0604030504040204" pitchFamily="34" charset="0"/>
              </a:rPr>
              <a:t>DIMM</a:t>
            </a:r>
            <a:r>
              <a:rPr lang="en-US" altLang="en-US" sz="3200" b="1" dirty="0">
                <a:latin typeface="Verdana" panose="020B0604030504040204" pitchFamily="34" charset="0"/>
                <a:ea typeface="Verdana" panose="020B0604030504040204" pitchFamily="34" charset="0"/>
              </a:rPr>
              <a:t> Memory Modules types</a:t>
            </a:r>
            <a:endParaRPr lang="en-US" sz="3200" b="1" dirty="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2"/>
          <a:stretch>
            <a:fillRect/>
          </a:stretch>
        </p:blipFill>
        <p:spPr>
          <a:xfrm>
            <a:off x="455762" y="1325658"/>
            <a:ext cx="9698182" cy="5334000"/>
          </a:xfrm>
          <a:prstGeom prst="rect">
            <a:avLst/>
          </a:prstGeom>
        </p:spPr>
      </p:pic>
      <p:sp>
        <p:nvSpPr>
          <p:cNvPr id="7" name="Rectangle 6"/>
          <p:cNvSpPr/>
          <p:nvPr/>
        </p:nvSpPr>
        <p:spPr>
          <a:xfrm>
            <a:off x="9764909" y="1897618"/>
            <a:ext cx="1205779" cy="369332"/>
          </a:xfrm>
          <a:prstGeom prst="rect">
            <a:avLst/>
          </a:prstGeom>
        </p:spPr>
        <p:txBody>
          <a:bodyPr wrap="none">
            <a:spAutoFit/>
          </a:bodyPr>
          <a:lstStyle/>
          <a:p>
            <a:r>
              <a:rPr lang="en-US" dirty="0"/>
              <a:t>184-pins</a:t>
            </a:r>
          </a:p>
        </p:txBody>
      </p:sp>
      <p:sp>
        <p:nvSpPr>
          <p:cNvPr id="8" name="Rectangle 7"/>
          <p:cNvSpPr/>
          <p:nvPr/>
        </p:nvSpPr>
        <p:spPr>
          <a:xfrm>
            <a:off x="9829800" y="3022252"/>
            <a:ext cx="1205779" cy="369332"/>
          </a:xfrm>
          <a:prstGeom prst="rect">
            <a:avLst/>
          </a:prstGeom>
        </p:spPr>
        <p:txBody>
          <a:bodyPr wrap="none">
            <a:spAutoFit/>
          </a:bodyPr>
          <a:lstStyle/>
          <a:p>
            <a:r>
              <a:rPr lang="en-US" dirty="0"/>
              <a:t>240-pins</a:t>
            </a:r>
          </a:p>
        </p:txBody>
      </p:sp>
      <p:sp>
        <p:nvSpPr>
          <p:cNvPr id="9" name="Rectangle 8"/>
          <p:cNvSpPr/>
          <p:nvPr/>
        </p:nvSpPr>
        <p:spPr>
          <a:xfrm>
            <a:off x="9848850" y="4146886"/>
            <a:ext cx="1205779" cy="369332"/>
          </a:xfrm>
          <a:prstGeom prst="rect">
            <a:avLst/>
          </a:prstGeom>
        </p:spPr>
        <p:txBody>
          <a:bodyPr wrap="none">
            <a:spAutoFit/>
          </a:bodyPr>
          <a:lstStyle/>
          <a:p>
            <a:r>
              <a:rPr lang="en-US" dirty="0"/>
              <a:t>240-pins</a:t>
            </a:r>
          </a:p>
        </p:txBody>
      </p:sp>
      <p:sp>
        <p:nvSpPr>
          <p:cNvPr id="10" name="Rectangle 9"/>
          <p:cNvSpPr/>
          <p:nvPr/>
        </p:nvSpPr>
        <p:spPr>
          <a:xfrm>
            <a:off x="9858375" y="5271520"/>
            <a:ext cx="1205779" cy="369332"/>
          </a:xfrm>
          <a:prstGeom prst="rect">
            <a:avLst/>
          </a:prstGeom>
        </p:spPr>
        <p:txBody>
          <a:bodyPr wrap="none">
            <a:spAutoFit/>
          </a:bodyPr>
          <a:lstStyle/>
          <a:p>
            <a:r>
              <a:rPr lang="en-US" dirty="0"/>
              <a:t>288-pins</a:t>
            </a:r>
          </a:p>
        </p:txBody>
      </p:sp>
    </p:spTree>
    <p:extLst>
      <p:ext uri="{BB962C8B-B14F-4D97-AF65-F5344CB8AC3E}">
        <p14:creationId xmlns:p14="http://schemas.microsoft.com/office/powerpoint/2010/main" val="178858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4452" y="1323723"/>
            <a:ext cx="11059097" cy="867289"/>
          </a:xfrm>
          <a:prstGeom prst="rect">
            <a:avLst/>
          </a:prstGeom>
        </p:spPr>
        <p:txBody>
          <a:bodyPr wrap="square">
            <a:spAutoFit/>
          </a:bodyPr>
          <a:lstStyle/>
          <a:p>
            <a:pPr>
              <a:lnSpc>
                <a:spcPct val="150000"/>
              </a:lnSpc>
            </a:pPr>
            <a:r>
              <a:rPr lang="en-US" b="1" dirty="0">
                <a:latin typeface="Verdana" panose="020B0604030504040204" pitchFamily="34" charset="0"/>
                <a:ea typeface="Verdana" panose="020B0604030504040204" pitchFamily="34" charset="0"/>
              </a:rPr>
              <a:t>SO-DIMM</a:t>
            </a:r>
            <a:r>
              <a:rPr lang="en-US" dirty="0">
                <a:latin typeface="Verdana" panose="020B0604030504040204" pitchFamily="34" charset="0"/>
                <a:ea typeface="Verdana" panose="020B0604030504040204" pitchFamily="34" charset="0"/>
              </a:rPr>
              <a:t>, which is short for </a:t>
            </a:r>
            <a:r>
              <a:rPr lang="en-US" dirty="0">
                <a:solidFill>
                  <a:schemeClr val="accent6">
                    <a:lumMod val="75000"/>
                  </a:schemeClr>
                </a:solidFill>
                <a:latin typeface="Verdana" panose="020B0604030504040204" pitchFamily="34" charset="0"/>
                <a:ea typeface="Verdana" panose="020B0604030504040204" pitchFamily="34" charset="0"/>
              </a:rPr>
              <a:t>Small Outline DIMM</a:t>
            </a:r>
            <a:r>
              <a:rPr lang="en-US" dirty="0">
                <a:latin typeface="Verdana" panose="020B0604030504040204" pitchFamily="34" charset="0"/>
                <a:ea typeface="Verdana" panose="020B0604030504040204" pitchFamily="34" charset="0"/>
              </a:rPr>
              <a:t>. SO-DIMMs are commonly utilized in </a:t>
            </a:r>
            <a:r>
              <a:rPr lang="en-US" b="1" dirty="0">
                <a:latin typeface="Verdana" panose="020B0604030504040204" pitchFamily="34" charset="0"/>
                <a:ea typeface="Verdana" panose="020B0604030504040204" pitchFamily="34" charset="0"/>
              </a:rPr>
              <a:t>laptop</a:t>
            </a:r>
            <a:r>
              <a:rPr lang="en-US" dirty="0">
                <a:latin typeface="Verdana" panose="020B0604030504040204" pitchFamily="34" charset="0"/>
                <a:ea typeface="Verdana" panose="020B0604030504040204" pitchFamily="34" charset="0"/>
              </a:rPr>
              <a:t> computers. Below is an example picture of a 4GB SODIMM memory stick from Crucial.</a:t>
            </a:r>
          </a:p>
        </p:txBody>
      </p:sp>
      <p:sp>
        <p:nvSpPr>
          <p:cNvPr id="7" name="Title 1"/>
          <p:cNvSpPr>
            <a:spLocks noGrp="1"/>
          </p:cNvSpPr>
          <p:nvPr>
            <p:ph type="title" idx="4294967295"/>
          </p:nvPr>
        </p:nvSpPr>
        <p:spPr>
          <a:xfrm>
            <a:off x="2346385" y="195372"/>
            <a:ext cx="6635750" cy="941388"/>
          </a:xfrm>
        </p:spPr>
        <p:txBody>
          <a:bodyPr>
            <a:noAutofit/>
          </a:bodyPr>
          <a:lstStyle/>
          <a:p>
            <a:r>
              <a:rPr lang="en-US" altLang="en-US" sz="3200" b="1" dirty="0">
                <a:solidFill>
                  <a:schemeClr val="accent6">
                    <a:lumMod val="75000"/>
                  </a:schemeClr>
                </a:solidFill>
                <a:latin typeface="Verdana" panose="020B0604030504040204" pitchFamily="34" charset="0"/>
                <a:ea typeface="Verdana" panose="020B0604030504040204" pitchFamily="34" charset="0"/>
              </a:rPr>
              <a:t>SO-DIMM</a:t>
            </a:r>
            <a:r>
              <a:rPr lang="en-US" altLang="en-US" sz="3200" b="1" dirty="0">
                <a:latin typeface="Verdana" panose="020B0604030504040204" pitchFamily="34" charset="0"/>
                <a:ea typeface="Verdana" panose="020B0604030504040204" pitchFamily="34" charset="0"/>
              </a:rPr>
              <a:t> Memory Modules</a:t>
            </a:r>
            <a:endParaRPr lang="en-US" sz="3200" b="1" dirty="0">
              <a:latin typeface="Verdana" panose="020B0604030504040204" pitchFamily="34" charset="0"/>
              <a:ea typeface="Verdana" panose="020B0604030504040204" pitchFamily="34" charset="0"/>
            </a:endParaRPr>
          </a:p>
        </p:txBody>
      </p:sp>
      <p:pic>
        <p:nvPicPr>
          <p:cNvPr id="9" name="Picture 8"/>
          <p:cNvPicPr>
            <a:picLocks noChangeAspect="1"/>
          </p:cNvPicPr>
          <p:nvPr/>
        </p:nvPicPr>
        <p:blipFill rotWithShape="1">
          <a:blip r:embed="rId3"/>
          <a:srcRect b="8664"/>
          <a:stretch/>
        </p:blipFill>
        <p:spPr>
          <a:xfrm>
            <a:off x="474452" y="2993366"/>
            <a:ext cx="3961828" cy="2057400"/>
          </a:xfrm>
          <a:prstGeom prst="rect">
            <a:avLst/>
          </a:prstGeom>
        </p:spPr>
      </p:pic>
      <p:pic>
        <p:nvPicPr>
          <p:cNvPr id="2" name="Picture 1"/>
          <p:cNvPicPr>
            <a:picLocks noChangeAspect="1"/>
          </p:cNvPicPr>
          <p:nvPr/>
        </p:nvPicPr>
        <p:blipFill rotWithShape="1">
          <a:blip r:embed="rId4"/>
          <a:srcRect t="62048"/>
          <a:stretch/>
        </p:blipFill>
        <p:spPr>
          <a:xfrm>
            <a:off x="6004001" y="2377975"/>
            <a:ext cx="5175833" cy="4480025"/>
          </a:xfrm>
          <a:prstGeom prst="rect">
            <a:avLst/>
          </a:prstGeom>
        </p:spPr>
      </p:pic>
    </p:spTree>
    <p:extLst>
      <p:ext uri="{BB962C8B-B14F-4D97-AF65-F5344CB8AC3E}">
        <p14:creationId xmlns:p14="http://schemas.microsoft.com/office/powerpoint/2010/main" val="47437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7E8F72-FCAF-9828-98D6-18B3C116D131}"/>
              </a:ext>
            </a:extLst>
          </p:cNvPr>
          <p:cNvSpPr/>
          <p:nvPr/>
        </p:nvSpPr>
        <p:spPr>
          <a:xfrm>
            <a:off x="0" y="8959"/>
            <a:ext cx="12192000" cy="6858000"/>
          </a:xfrm>
          <a:prstGeom prst="rect">
            <a:avLst/>
          </a:prstGeom>
          <a:gradFill flip="none" rotWithShape="1">
            <a:gsLst>
              <a:gs pos="0">
                <a:schemeClr val="accent1">
                  <a:lumMod val="5000"/>
                  <a:lumOff val="95000"/>
                  <a:alpha val="43000"/>
                </a:schemeClr>
              </a:gs>
              <a:gs pos="91000">
                <a:schemeClr val="tx2">
                  <a:lumMod val="50000"/>
                </a:schemeClr>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B3FC4-BD2B-02F4-9983-004AE960C206}"/>
              </a:ext>
            </a:extLst>
          </p:cNvPr>
          <p:cNvSpPr>
            <a:spLocks noGrp="1"/>
          </p:cNvSpPr>
          <p:nvPr>
            <p:ph type="title"/>
          </p:nvPr>
        </p:nvSpPr>
        <p:spPr>
          <a:xfrm>
            <a:off x="2720532" y="138081"/>
            <a:ext cx="7769899" cy="2120102"/>
          </a:xfrm>
        </p:spPr>
        <p:txBody>
          <a:bodyPr>
            <a:normAutofit/>
          </a:bodyPr>
          <a:lstStyle/>
          <a:p>
            <a:r>
              <a:rPr lang="en-US" sz="8800" b="1" dirty="0">
                <a:latin typeface="Verdana" panose="020B0604030504040204" pitchFamily="34" charset="0"/>
                <a:ea typeface="Verdana" panose="020B0604030504040204" pitchFamily="34" charset="0"/>
              </a:rPr>
              <a:t>Hard Disk</a:t>
            </a:r>
          </a:p>
        </p:txBody>
      </p:sp>
      <p:sp>
        <p:nvSpPr>
          <p:cNvPr id="5" name="AutoShape 10" descr="CPU, processor PNG transparent image download, size: 1317x1033px">
            <a:extLst>
              <a:ext uri="{FF2B5EF4-FFF2-40B4-BE49-F238E27FC236}">
                <a16:creationId xmlns:a16="http://schemas.microsoft.com/office/drawing/2014/main" id="{A1979E51-2558-56F8-788E-92421D91CD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CPU, processor PNG transparent image download, size: 1317x1033px">
            <a:extLst>
              <a:ext uri="{FF2B5EF4-FFF2-40B4-BE49-F238E27FC236}">
                <a16:creationId xmlns:a16="http://schemas.microsoft.com/office/drawing/2014/main" id="{1B5ED0EF-ADF9-2F26-512A-92B088AD3D8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Google Shape;39;p1" descr="Image result for hard disk png">
            <a:extLst>
              <a:ext uri="{FF2B5EF4-FFF2-40B4-BE49-F238E27FC236}">
                <a16:creationId xmlns:a16="http://schemas.microsoft.com/office/drawing/2014/main" id="{565A5876-1FDA-BC2C-9C25-03168A69C467}"/>
              </a:ext>
            </a:extLst>
          </p:cNvPr>
          <p:cNvPicPr preferRelativeResize="0"/>
          <p:nvPr/>
        </p:nvPicPr>
        <p:blipFill rotWithShape="1">
          <a:blip r:embed="rId2">
            <a:alphaModFix/>
          </a:blip>
          <a:srcRect/>
          <a:stretch/>
        </p:blipFill>
        <p:spPr>
          <a:xfrm rot="1332654">
            <a:off x="104701" y="2472942"/>
            <a:ext cx="3803780" cy="4397933"/>
          </a:xfrm>
          <a:prstGeom prst="rect">
            <a:avLst/>
          </a:prstGeom>
          <a:noFill/>
          <a:ln>
            <a:noFill/>
          </a:ln>
        </p:spPr>
      </p:pic>
      <p:pic>
        <p:nvPicPr>
          <p:cNvPr id="4" name="Picture 2" descr="Download HD 2200 Pcie Nvme™ Ssd - Micron 2200 Transparent PNG Image -  NicePNG.com">
            <a:extLst>
              <a:ext uri="{FF2B5EF4-FFF2-40B4-BE49-F238E27FC236}">
                <a16:creationId xmlns:a16="http://schemas.microsoft.com/office/drawing/2014/main" id="{5906501A-DA38-CCA9-4E55-432A8AD88DA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486685" y="3803637"/>
            <a:ext cx="4616175" cy="25437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SD (Solid State Drive) PNG Transparent Images - PNG All">
            <a:extLst>
              <a:ext uri="{FF2B5EF4-FFF2-40B4-BE49-F238E27FC236}">
                <a16:creationId xmlns:a16="http://schemas.microsoft.com/office/drawing/2014/main" id="{B6EE755C-5239-29A1-B562-BD6AE8879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9" y="3377574"/>
            <a:ext cx="4317982" cy="303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4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4"/>
          <p:cNvSpPr txBox="1"/>
          <p:nvPr/>
        </p:nvSpPr>
        <p:spPr>
          <a:xfrm>
            <a:off x="4433977" y="105596"/>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Verdana"/>
                <a:ea typeface="Verdana"/>
                <a:cs typeface="Verdana"/>
                <a:sym typeface="Verdana"/>
              </a:rPr>
              <a:t>Type of Storage device in computer</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9" name="Google Shape;59;p4"/>
          <p:cNvPicPr preferRelativeResize="0"/>
          <p:nvPr/>
        </p:nvPicPr>
        <p:blipFill rotWithShape="1">
          <a:blip r:embed="rId3">
            <a:alphaModFix/>
          </a:blip>
          <a:srcRect/>
          <a:stretch/>
        </p:blipFill>
        <p:spPr>
          <a:xfrm>
            <a:off x="3624130" y="3548226"/>
            <a:ext cx="2054473" cy="2079127"/>
          </a:xfrm>
          <a:prstGeom prst="rect">
            <a:avLst/>
          </a:prstGeom>
          <a:noFill/>
          <a:ln>
            <a:noFill/>
          </a:ln>
        </p:spPr>
      </p:pic>
      <p:sp>
        <p:nvSpPr>
          <p:cNvPr id="60" name="Google Shape;60;p4"/>
          <p:cNvSpPr/>
          <p:nvPr/>
        </p:nvSpPr>
        <p:spPr>
          <a:xfrm>
            <a:off x="677173" y="1058753"/>
            <a:ext cx="3886200" cy="1864272"/>
          </a:xfrm>
          <a:prstGeom prst="cloudCallout">
            <a:avLst>
              <a:gd name="adj1" fmla="val 31181"/>
              <a:gd name="adj2" fmla="val 80578"/>
            </a:avLst>
          </a:prstGeom>
          <a:solidFill>
            <a:srgbClr val="7F7F7F"/>
          </a:solidFill>
          <a:ln w="9525" cap="flat" cmpd="sng">
            <a:solidFill>
              <a:srgbClr val="3F3F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Verdana"/>
                <a:ea typeface="Verdana"/>
                <a:cs typeface="Verdana"/>
                <a:sym typeface="Verdana"/>
              </a:rPr>
              <a:t>There are </a:t>
            </a:r>
            <a:r>
              <a:rPr kumimoji="0" lang="en-US" sz="1800" b="1" i="0" u="none" strike="noStrike" kern="0" cap="none" spc="0" normalizeH="0" baseline="0" noProof="0">
                <a:ln>
                  <a:noFill/>
                </a:ln>
                <a:solidFill>
                  <a:srgbClr val="FFFFFF"/>
                </a:solidFill>
                <a:effectLst/>
                <a:uLnTx/>
                <a:uFillTx/>
                <a:latin typeface="Verdana"/>
                <a:ea typeface="Verdana"/>
                <a:cs typeface="Verdana"/>
                <a:sym typeface="Verdana"/>
              </a:rPr>
              <a:t>two type </a:t>
            </a:r>
            <a:r>
              <a:rPr kumimoji="0" lang="en-US" sz="1800" b="0" i="0" u="none" strike="noStrike" kern="0" cap="none" spc="0" normalizeH="0" baseline="0" noProof="0">
                <a:ln>
                  <a:noFill/>
                </a:ln>
                <a:solidFill>
                  <a:srgbClr val="FFFFFF"/>
                </a:solidFill>
                <a:effectLst/>
                <a:uLnTx/>
                <a:uFillTx/>
                <a:latin typeface="Verdana"/>
                <a:ea typeface="Verdana"/>
                <a:cs typeface="Verdana"/>
                <a:sym typeface="Verdana"/>
              </a:rPr>
              <a:t>of hard drive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61;p4"/>
          <p:cNvSpPr/>
          <p:nvPr/>
        </p:nvSpPr>
        <p:spPr>
          <a:xfrm>
            <a:off x="6003986" y="2395373"/>
            <a:ext cx="2530220" cy="838200"/>
          </a:xfrm>
          <a:prstGeom prst="homePlate">
            <a:avLst>
              <a:gd name="adj" fmla="val 50000"/>
            </a:avLst>
          </a:prstGeom>
          <a:gradFill>
            <a:gsLst>
              <a:gs pos="0">
                <a:srgbClr val="992D2B"/>
              </a:gs>
              <a:gs pos="80000">
                <a:srgbClr val="C93D39"/>
              </a:gs>
              <a:gs pos="100000">
                <a:srgbClr val="CD3A36"/>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Verdana"/>
                <a:ea typeface="Verdana"/>
                <a:cs typeface="Verdana"/>
                <a:sym typeface="Verdana"/>
              </a:rPr>
              <a:t>Hard Disk Drive (HDD)</a:t>
            </a:r>
            <a:endParaRPr kumimoji="0" sz="1400" b="1" i="0" u="none" strike="noStrike" kern="0" cap="none" spc="0" normalizeH="0" baseline="0" noProof="0" dirty="0">
              <a:ln>
                <a:noFill/>
              </a:ln>
              <a:solidFill>
                <a:srgbClr val="000000"/>
              </a:solidFill>
              <a:effectLst/>
              <a:uLnTx/>
              <a:uFillTx/>
              <a:latin typeface="Arial"/>
              <a:cs typeface="Arial"/>
              <a:sym typeface="Arial"/>
            </a:endParaRPr>
          </a:p>
        </p:txBody>
      </p:sp>
      <p:sp>
        <p:nvSpPr>
          <p:cNvPr id="62" name="Google Shape;62;p4"/>
          <p:cNvSpPr/>
          <p:nvPr/>
        </p:nvSpPr>
        <p:spPr>
          <a:xfrm>
            <a:off x="6003985" y="4807169"/>
            <a:ext cx="2606615" cy="838200"/>
          </a:xfrm>
          <a:prstGeom prst="homePlate">
            <a:avLst>
              <a:gd name="adj" fmla="val 50000"/>
            </a:avLst>
          </a:prstGeom>
          <a:solidFill>
            <a:srgbClr val="00B050"/>
          </a:solidFill>
          <a:ln w="9525" cap="flat" cmpd="sng">
            <a:solidFill>
              <a:srgbClr val="97B85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Verdana"/>
                <a:ea typeface="Verdana"/>
                <a:cs typeface="Verdana"/>
                <a:sym typeface="Verdana"/>
              </a:rPr>
              <a:t>Solid State Drive (SSD)</a:t>
            </a:r>
            <a:endParaRPr kumimoji="0" sz="1400" b="1" i="0" u="none" strike="noStrike" kern="0" cap="none" spc="0" normalizeH="0" baseline="0" noProof="0" dirty="0">
              <a:ln>
                <a:noFill/>
              </a:ln>
              <a:solidFill>
                <a:srgbClr val="000000"/>
              </a:solidFill>
              <a:effectLst/>
              <a:uLnTx/>
              <a:uFillTx/>
              <a:latin typeface="Arial"/>
              <a:cs typeface="Arial"/>
              <a:sym typeface="Arial"/>
            </a:endParaRPr>
          </a:p>
        </p:txBody>
      </p:sp>
      <p:grpSp>
        <p:nvGrpSpPr>
          <p:cNvPr id="63" name="Google Shape;63;p4"/>
          <p:cNvGrpSpPr/>
          <p:nvPr/>
        </p:nvGrpSpPr>
        <p:grpSpPr>
          <a:xfrm>
            <a:off x="8848306" y="1873140"/>
            <a:ext cx="2874552" cy="1709245"/>
            <a:chOff x="8848306" y="1873140"/>
            <a:chExt cx="2874552" cy="1709245"/>
          </a:xfrm>
        </p:grpSpPr>
        <p:pic>
          <p:nvPicPr>
            <p:cNvPr id="64" name="Google Shape;64;p4"/>
            <p:cNvPicPr preferRelativeResize="0"/>
            <p:nvPr/>
          </p:nvPicPr>
          <p:blipFill rotWithShape="1">
            <a:blip r:embed="rId4">
              <a:alphaModFix/>
            </a:blip>
            <a:srcRect l="5592"/>
            <a:stretch/>
          </p:blipFill>
          <p:spPr>
            <a:xfrm>
              <a:off x="10187404" y="1990889"/>
              <a:ext cx="1535454" cy="1591496"/>
            </a:xfrm>
            <a:prstGeom prst="rect">
              <a:avLst/>
            </a:prstGeom>
            <a:noFill/>
            <a:ln>
              <a:noFill/>
            </a:ln>
          </p:spPr>
        </p:pic>
        <p:pic>
          <p:nvPicPr>
            <p:cNvPr id="65" name="Google Shape;65;p4"/>
            <p:cNvPicPr preferRelativeResize="0"/>
            <p:nvPr/>
          </p:nvPicPr>
          <p:blipFill rotWithShape="1">
            <a:blip r:embed="rId5">
              <a:alphaModFix/>
            </a:blip>
            <a:srcRect l="16923" r="18462"/>
            <a:stretch/>
          </p:blipFill>
          <p:spPr>
            <a:xfrm>
              <a:off x="8848306" y="1873140"/>
              <a:ext cx="1082363" cy="1675086"/>
            </a:xfrm>
            <a:prstGeom prst="rect">
              <a:avLst/>
            </a:prstGeom>
            <a:noFill/>
            <a:ln>
              <a:noFill/>
            </a:ln>
          </p:spPr>
        </p:pic>
      </p:grpSp>
      <p:grpSp>
        <p:nvGrpSpPr>
          <p:cNvPr id="66" name="Google Shape;66;p4"/>
          <p:cNvGrpSpPr/>
          <p:nvPr/>
        </p:nvGrpSpPr>
        <p:grpSpPr>
          <a:xfrm>
            <a:off x="8816767" y="4170308"/>
            <a:ext cx="2659507" cy="2130133"/>
            <a:chOff x="8816767" y="4170308"/>
            <a:chExt cx="2659507" cy="2130133"/>
          </a:xfrm>
        </p:grpSpPr>
        <p:pic>
          <p:nvPicPr>
            <p:cNvPr id="67" name="Google Shape;67;p4"/>
            <p:cNvPicPr preferRelativeResize="0"/>
            <p:nvPr/>
          </p:nvPicPr>
          <p:blipFill rotWithShape="1">
            <a:blip r:embed="rId6">
              <a:alphaModFix/>
            </a:blip>
            <a:srcRect r="6167"/>
            <a:stretch/>
          </p:blipFill>
          <p:spPr>
            <a:xfrm>
              <a:off x="8816767" y="4170308"/>
              <a:ext cx="1995140" cy="1273722"/>
            </a:xfrm>
            <a:prstGeom prst="rect">
              <a:avLst/>
            </a:prstGeom>
            <a:noFill/>
            <a:ln>
              <a:noFill/>
            </a:ln>
          </p:spPr>
        </p:pic>
        <p:pic>
          <p:nvPicPr>
            <p:cNvPr id="68" name="Google Shape;68;p4"/>
            <p:cNvPicPr preferRelativeResize="0"/>
            <p:nvPr/>
          </p:nvPicPr>
          <p:blipFill rotWithShape="1">
            <a:blip r:embed="rId7">
              <a:alphaModFix/>
            </a:blip>
            <a:srcRect t="26666" b="28334"/>
            <a:stretch/>
          </p:blipFill>
          <p:spPr>
            <a:xfrm>
              <a:off x="9008831" y="5467678"/>
              <a:ext cx="2467443" cy="83276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p:tgtEl>
                                          <p:spTgt spid="6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additive="base">
                                        <p:cTn id="22" dur="500"/>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52A6-9008-B0F5-8418-100CBED70A07}"/>
              </a:ext>
            </a:extLst>
          </p:cNvPr>
          <p:cNvSpPr txBox="1">
            <a:spLocks/>
          </p:cNvSpPr>
          <p:nvPr/>
        </p:nvSpPr>
        <p:spPr bwMode="auto">
          <a:xfrm>
            <a:off x="2609490" y="0"/>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dirty="0"/>
              <a:t>OVERVIEW of STORAGE DEVICE</a:t>
            </a:r>
            <a:endParaRPr lang="en-US" dirty="0"/>
          </a:p>
        </p:txBody>
      </p:sp>
      <p:sp>
        <p:nvSpPr>
          <p:cNvPr id="3" name="Google Shape;74;p5">
            <a:extLst>
              <a:ext uri="{FF2B5EF4-FFF2-40B4-BE49-F238E27FC236}">
                <a16:creationId xmlns:a16="http://schemas.microsoft.com/office/drawing/2014/main" id="{230EAA4F-A766-4CF1-B82F-1C159CA068A1}"/>
              </a:ext>
            </a:extLst>
          </p:cNvPr>
          <p:cNvSpPr/>
          <p:nvPr/>
        </p:nvSpPr>
        <p:spPr>
          <a:xfrm>
            <a:off x="570781" y="1400355"/>
            <a:ext cx="11014493" cy="923289"/>
          </a:xfrm>
          <a:prstGeom prst="rect">
            <a:avLst/>
          </a:prstGeom>
          <a:solidFill>
            <a:srgbClr val="205867"/>
          </a:solidFill>
          <a:ln w="9525" cap="flat" cmpd="sng">
            <a:solidFill>
              <a:srgbClr val="7C5F9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b="1" dirty="0">
                <a:solidFill>
                  <a:schemeClr val="lt1"/>
                </a:solidFill>
                <a:latin typeface="Verdana"/>
                <a:ea typeface="Verdana"/>
                <a:cs typeface="Verdana"/>
                <a:sym typeface="Verdana"/>
              </a:rPr>
              <a:t>Storage device </a:t>
            </a:r>
            <a:r>
              <a:rPr lang="en-US" b="0" i="0" u="none" strike="noStrike" cap="none" dirty="0">
                <a:solidFill>
                  <a:schemeClr val="lt1"/>
                </a:solidFill>
                <a:latin typeface="Verdana"/>
                <a:ea typeface="Verdana"/>
                <a:cs typeface="Verdana"/>
                <a:sym typeface="Verdana"/>
              </a:rPr>
              <a:t>is a non-volatile memory hardware device that permanently </a:t>
            </a:r>
            <a:r>
              <a:rPr lang="en-US" i="1" u="none" strike="noStrike" cap="none" dirty="0">
                <a:solidFill>
                  <a:srgbClr val="FFFF00"/>
                </a:solidFill>
                <a:latin typeface="Verdana"/>
                <a:ea typeface="Verdana"/>
                <a:cs typeface="Verdana"/>
                <a:sym typeface="Verdana"/>
              </a:rPr>
              <a:t>stores</a:t>
            </a:r>
            <a:r>
              <a:rPr lang="en-US" b="0" i="0" u="none" strike="noStrike" cap="none" dirty="0">
                <a:solidFill>
                  <a:schemeClr val="lt1"/>
                </a:solidFill>
                <a:latin typeface="Verdana"/>
                <a:ea typeface="Verdana"/>
                <a:cs typeface="Verdana"/>
                <a:sym typeface="Verdana"/>
              </a:rPr>
              <a:t> and </a:t>
            </a:r>
            <a:r>
              <a:rPr lang="en-US" i="1" u="none" strike="noStrike" cap="none" dirty="0">
                <a:solidFill>
                  <a:srgbClr val="FFFF00"/>
                </a:solidFill>
                <a:latin typeface="Verdana"/>
                <a:ea typeface="Verdana"/>
                <a:cs typeface="Verdana"/>
                <a:sym typeface="Verdana"/>
              </a:rPr>
              <a:t>retrieves</a:t>
            </a:r>
            <a:r>
              <a:rPr lang="en-US" b="0" i="0" u="none" strike="noStrike" cap="none" dirty="0">
                <a:solidFill>
                  <a:schemeClr val="lt1"/>
                </a:solidFill>
                <a:latin typeface="Verdana"/>
                <a:ea typeface="Verdana"/>
                <a:cs typeface="Verdana"/>
                <a:sym typeface="Verdana"/>
              </a:rPr>
              <a:t> data on a computer. </a:t>
            </a:r>
            <a:endParaRPr dirty="0"/>
          </a:p>
        </p:txBody>
      </p:sp>
      <p:sp>
        <p:nvSpPr>
          <p:cNvPr id="5" name="Rectangle 4">
            <a:extLst>
              <a:ext uri="{FF2B5EF4-FFF2-40B4-BE49-F238E27FC236}">
                <a16:creationId xmlns:a16="http://schemas.microsoft.com/office/drawing/2014/main" id="{DA32E13E-CA6A-F247-1071-4063521F559A}"/>
              </a:ext>
            </a:extLst>
          </p:cNvPr>
          <p:cNvSpPr/>
          <p:nvPr/>
        </p:nvSpPr>
        <p:spPr>
          <a:xfrm>
            <a:off x="570781" y="3297298"/>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The Operating system, software, and data files are stored in HDD/SSD. </a:t>
            </a:r>
          </a:p>
        </p:txBody>
      </p:sp>
      <p:sp>
        <p:nvSpPr>
          <p:cNvPr id="6" name="Rectangle 5">
            <a:extLst>
              <a:ext uri="{FF2B5EF4-FFF2-40B4-BE49-F238E27FC236}">
                <a16:creationId xmlns:a16="http://schemas.microsoft.com/office/drawing/2014/main" id="{6D289DA2-05E8-0B3C-F222-B3930DF65488}"/>
              </a:ext>
            </a:extLst>
          </p:cNvPr>
          <p:cNvSpPr/>
          <p:nvPr/>
        </p:nvSpPr>
        <p:spPr>
          <a:xfrm>
            <a:off x="3495892" y="3297295"/>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HDD/SSD capacity measured in GB</a:t>
            </a:r>
          </a:p>
        </p:txBody>
      </p:sp>
      <p:sp>
        <p:nvSpPr>
          <p:cNvPr id="7" name="Rectangle 6">
            <a:extLst>
              <a:ext uri="{FF2B5EF4-FFF2-40B4-BE49-F238E27FC236}">
                <a16:creationId xmlns:a16="http://schemas.microsoft.com/office/drawing/2014/main" id="{085F05A0-7761-EC9F-B775-32EE3A2A6C33}"/>
              </a:ext>
            </a:extLst>
          </p:cNvPr>
          <p:cNvSpPr/>
          <p:nvPr/>
        </p:nvSpPr>
        <p:spPr>
          <a:xfrm>
            <a:off x="6563944" y="3297295"/>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HDD/SSD is a primary storage device in computer</a:t>
            </a:r>
          </a:p>
        </p:txBody>
      </p:sp>
      <p:sp>
        <p:nvSpPr>
          <p:cNvPr id="9" name="Rectangle 8">
            <a:extLst>
              <a:ext uri="{FF2B5EF4-FFF2-40B4-BE49-F238E27FC236}">
                <a16:creationId xmlns:a16="http://schemas.microsoft.com/office/drawing/2014/main" id="{A4FA7DC6-F63A-109E-F35B-421AAF30D281}"/>
              </a:ext>
            </a:extLst>
          </p:cNvPr>
          <p:cNvSpPr/>
          <p:nvPr/>
        </p:nvSpPr>
        <p:spPr>
          <a:xfrm>
            <a:off x="9489055" y="3297295"/>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Store information even after computer is  turned off</a:t>
            </a:r>
          </a:p>
        </p:txBody>
      </p:sp>
      <p:sp>
        <p:nvSpPr>
          <p:cNvPr id="10" name="TextBox 9">
            <a:extLst>
              <a:ext uri="{FF2B5EF4-FFF2-40B4-BE49-F238E27FC236}">
                <a16:creationId xmlns:a16="http://schemas.microsoft.com/office/drawing/2014/main" id="{7F54C685-769F-4492-432A-6B7C3F4B16F5}"/>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1" name="Picture 8">
            <a:extLst>
              <a:ext uri="{FF2B5EF4-FFF2-40B4-BE49-F238E27FC236}">
                <a16:creationId xmlns:a16="http://schemas.microsoft.com/office/drawing/2014/main" id="{8E9C39DD-9712-87A9-8261-4E49B21AD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66A9E55D-11A4-C3A2-635D-AA89FD7C333E}"/>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3" name="Picture 10">
            <a:extLst>
              <a:ext uri="{FF2B5EF4-FFF2-40B4-BE49-F238E27FC236}">
                <a16:creationId xmlns:a16="http://schemas.microsoft.com/office/drawing/2014/main" id="{AE0CE598-B156-A9AB-2F71-3DF5E9255E9C}"/>
              </a:ext>
            </a:extLst>
          </p:cNvPr>
          <p:cNvPicPr>
            <a:picLocks noChangeAspect="1" noChangeArrowheads="1"/>
          </p:cNvPicPr>
          <p:nvPr/>
        </p:nvPicPr>
        <p:blipFill>
          <a:blip r:embed="rId3"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474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BAA70-6A20-DB7E-2B4B-9B411638E470}"/>
              </a:ext>
            </a:extLst>
          </p:cNvPr>
          <p:cNvPicPr>
            <a:picLocks noChangeAspect="1"/>
          </p:cNvPicPr>
          <p:nvPr/>
        </p:nvPicPr>
        <p:blipFill rotWithShape="1">
          <a:blip r:embed="rId3"/>
          <a:srcRect t="18637" b="5102"/>
          <a:stretch/>
        </p:blipFill>
        <p:spPr>
          <a:xfrm>
            <a:off x="3717986" y="1168929"/>
            <a:ext cx="8365900" cy="5334975"/>
          </a:xfrm>
          <a:prstGeom prst="rect">
            <a:avLst/>
          </a:prstGeom>
        </p:spPr>
      </p:pic>
      <p:sp>
        <p:nvSpPr>
          <p:cNvPr id="3" name="Google Shape;58;p4">
            <a:extLst>
              <a:ext uri="{FF2B5EF4-FFF2-40B4-BE49-F238E27FC236}">
                <a16:creationId xmlns:a16="http://schemas.microsoft.com/office/drawing/2014/main" id="{A3B1C4AB-AC50-9BB8-326C-EF6E5BA7B8A4}"/>
              </a:ext>
            </a:extLst>
          </p:cNvPr>
          <p:cNvSpPr txBox="1"/>
          <p:nvPr/>
        </p:nvSpPr>
        <p:spPr>
          <a:xfrm>
            <a:off x="2243585" y="86265"/>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rgbClr val="000000"/>
                </a:solidFill>
                <a:latin typeface="Verdana"/>
                <a:ea typeface="Verdana"/>
                <a:cs typeface="Arial"/>
                <a:sym typeface="Verdana"/>
              </a:rPr>
              <a:t>Hard Disk Drive (HDD)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83;p6">
            <a:extLst>
              <a:ext uri="{FF2B5EF4-FFF2-40B4-BE49-F238E27FC236}">
                <a16:creationId xmlns:a16="http://schemas.microsoft.com/office/drawing/2014/main" id="{2E6A60BE-8A35-CFA3-1EB8-E047E1A326DD}"/>
              </a:ext>
            </a:extLst>
          </p:cNvPr>
          <p:cNvSpPr/>
          <p:nvPr/>
        </p:nvSpPr>
        <p:spPr>
          <a:xfrm>
            <a:off x="242977" y="2312567"/>
            <a:ext cx="3104072" cy="3416279"/>
          </a:xfrm>
          <a:prstGeom prst="rect">
            <a:avLst/>
          </a:prstGeom>
          <a:noFill/>
          <a:ln>
            <a:solidFill>
              <a:schemeClr val="tx2"/>
            </a:solid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i="0" u="none" strike="noStrike" cap="none" dirty="0">
                <a:solidFill>
                  <a:schemeClr val="dk1"/>
                </a:solidFill>
                <a:latin typeface="Verdana"/>
                <a:ea typeface="Verdana"/>
                <a:cs typeface="Verdana"/>
                <a:sym typeface="Verdana"/>
              </a:rPr>
              <a:t>Hard disk</a:t>
            </a:r>
            <a:r>
              <a:rPr lang="en-US" sz="1800" b="0" i="0" u="none" strike="noStrike" cap="none" dirty="0">
                <a:solidFill>
                  <a:schemeClr val="dk1"/>
                </a:solidFill>
                <a:latin typeface="Verdana"/>
                <a:ea typeface="Verdana"/>
                <a:cs typeface="Verdana"/>
                <a:sym typeface="Verdana"/>
              </a:rPr>
              <a:t> use magnetic </a:t>
            </a:r>
            <a:r>
              <a:rPr lang="en-US" sz="1800" b="0" i="1" u="none" strike="noStrike" cap="none" dirty="0">
                <a:solidFill>
                  <a:srgbClr val="0070C0"/>
                </a:solidFill>
                <a:latin typeface="Verdana"/>
                <a:ea typeface="Verdana"/>
                <a:cs typeface="Verdana"/>
                <a:sym typeface="Verdana"/>
              </a:rPr>
              <a:t>heads</a:t>
            </a:r>
            <a:r>
              <a:rPr lang="en-US" sz="1800" b="0" i="0" u="none" strike="noStrike" cap="none" dirty="0">
                <a:solidFill>
                  <a:schemeClr val="dk1"/>
                </a:solidFill>
                <a:latin typeface="Verdana"/>
                <a:ea typeface="Verdana"/>
                <a:cs typeface="Verdana"/>
                <a:sym typeface="Verdana"/>
              </a:rPr>
              <a:t> on </a:t>
            </a:r>
            <a:r>
              <a:rPr lang="en-US" sz="1800" b="0" i="1" u="none" strike="noStrike" cap="none" dirty="0">
                <a:solidFill>
                  <a:srgbClr val="0070C0"/>
                </a:solidFill>
                <a:latin typeface="Verdana"/>
                <a:ea typeface="Verdana"/>
                <a:cs typeface="Verdana"/>
                <a:sym typeface="Verdana"/>
              </a:rPr>
              <a:t>actuator</a:t>
            </a:r>
            <a:r>
              <a:rPr lang="en-US" sz="1800" b="0" i="0" u="none" strike="noStrike" cap="none" dirty="0">
                <a:solidFill>
                  <a:schemeClr val="dk1"/>
                </a:solidFill>
                <a:latin typeface="Verdana"/>
                <a:ea typeface="Verdana"/>
                <a:cs typeface="Verdana"/>
                <a:sym typeface="Verdana"/>
              </a:rPr>
              <a:t> arms controlled by a motor to read/write data from the </a:t>
            </a:r>
            <a:r>
              <a:rPr lang="en-US" sz="1800" b="0" i="1" u="none" strike="noStrike" cap="none" dirty="0">
                <a:solidFill>
                  <a:srgbClr val="0070C0"/>
                </a:solidFill>
                <a:latin typeface="Verdana"/>
                <a:ea typeface="Verdana"/>
                <a:cs typeface="Verdana"/>
                <a:sym typeface="Verdana"/>
              </a:rPr>
              <a:t>platters</a:t>
            </a:r>
            <a:r>
              <a:rPr lang="en-US" sz="1800" b="0" i="0" u="none" strike="noStrike" cap="none" dirty="0">
                <a:solidFill>
                  <a:schemeClr val="dk1"/>
                </a:solidFill>
                <a:latin typeface="Verdana"/>
                <a:ea typeface="Verdana"/>
                <a:cs typeface="Verdana"/>
                <a:sym typeface="Verdana"/>
              </a:rPr>
              <a:t>. Two heads per platter. HDD write data on the platter in binary format </a:t>
            </a:r>
            <a:r>
              <a:rPr lang="en-US" sz="1800" b="1" i="0" u="none" strike="noStrike" cap="none" dirty="0">
                <a:solidFill>
                  <a:schemeClr val="dk1"/>
                </a:solidFill>
                <a:latin typeface="Verdana"/>
                <a:ea typeface="Verdana"/>
                <a:cs typeface="Verdana"/>
                <a:sym typeface="Verdana"/>
              </a:rPr>
              <a:t>1</a:t>
            </a:r>
            <a:r>
              <a:rPr lang="en-US" sz="1800" b="0" i="0" u="none" strike="noStrike" cap="none" dirty="0">
                <a:solidFill>
                  <a:schemeClr val="dk1"/>
                </a:solidFill>
                <a:latin typeface="Verdana"/>
                <a:ea typeface="Verdana"/>
                <a:cs typeface="Verdana"/>
                <a:sym typeface="Verdana"/>
              </a:rPr>
              <a:t> or </a:t>
            </a:r>
            <a:r>
              <a:rPr lang="en-US" sz="1800" b="1" i="0" u="none" strike="noStrike" cap="none" dirty="0">
                <a:solidFill>
                  <a:schemeClr val="dk1"/>
                </a:solidFill>
                <a:latin typeface="Verdana"/>
                <a:ea typeface="Verdana"/>
                <a:cs typeface="Verdana"/>
                <a:sym typeface="Verdana"/>
              </a:rPr>
              <a:t>0</a:t>
            </a:r>
            <a:r>
              <a:rPr lang="en-US" sz="1800" b="0" i="0" u="none" strike="noStrike" cap="none" dirty="0">
                <a:solidFill>
                  <a:schemeClr val="dk1"/>
                </a:solidFill>
                <a:latin typeface="Verdana"/>
                <a:ea typeface="Verdana"/>
                <a:cs typeface="Verdana"/>
                <a:sym typeface="Verdana"/>
              </a:rPr>
              <a:t>. </a:t>
            </a:r>
            <a:endParaRPr sz="1800" b="0" i="0" u="none" strike="noStrike" cap="none" dirty="0">
              <a:solidFill>
                <a:schemeClr val="dk1"/>
              </a:solidFill>
              <a:latin typeface="Verdana"/>
              <a:ea typeface="Verdana"/>
              <a:cs typeface="Verdana"/>
              <a:sym typeface="Verdana"/>
            </a:endParaRPr>
          </a:p>
        </p:txBody>
      </p:sp>
      <p:sp>
        <p:nvSpPr>
          <p:cNvPr id="5" name="TextBox 4">
            <a:extLst>
              <a:ext uri="{FF2B5EF4-FFF2-40B4-BE49-F238E27FC236}">
                <a16:creationId xmlns:a16="http://schemas.microsoft.com/office/drawing/2014/main" id="{73F7985A-2E68-EB35-CCD2-F48206759A6D}"/>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6" name="Picture 8">
            <a:extLst>
              <a:ext uri="{FF2B5EF4-FFF2-40B4-BE49-F238E27FC236}">
                <a16:creationId xmlns:a16="http://schemas.microsoft.com/office/drawing/2014/main" id="{D4CEF762-231E-E956-E464-D53A76713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46FDE4BD-51C6-CDE7-D981-0F59C8B92631}"/>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C6AF05BD-7D1B-0D6B-8296-BCA622AF43E2}"/>
              </a:ext>
            </a:extLst>
          </p:cNvPr>
          <p:cNvPicPr>
            <a:picLocks noChangeAspect="1" noChangeArrowheads="1"/>
          </p:cNvPicPr>
          <p:nvPr/>
        </p:nvPicPr>
        <p:blipFill>
          <a:blip r:embed="rId5"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259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 descr="Image result for arduino logo"/>
          <p:cNvSpPr/>
          <p:nvPr/>
        </p:nvSpPr>
        <p:spPr>
          <a:xfrm>
            <a:off x="155575" y="-144462"/>
            <a:ext cx="304800" cy="304801"/>
          </a:xfrm>
          <a:prstGeom prst="rect">
            <a:avLst/>
          </a:prstGeom>
          <a:noFill/>
          <a:ln>
            <a:noFill/>
          </a:ln>
        </p:spPr>
        <p:txBody>
          <a:bodyPr spcFirstLastPara="1" wrap="square" lIns="91433" tIns="45700" rIns="91433" bIns="45700" anchor="t" anchorCtr="0">
            <a:noAutofit/>
          </a:bodyPr>
          <a:lstStyle/>
          <a:p>
            <a:endParaRPr sz="1400">
              <a:solidFill>
                <a:srgbClr val="000000"/>
              </a:solidFill>
              <a:latin typeface="Arial"/>
              <a:ea typeface="Arial"/>
              <a:cs typeface="Arial"/>
              <a:sym typeface="Arial"/>
            </a:endParaRPr>
          </a:p>
        </p:txBody>
      </p:sp>
      <p:sp>
        <p:nvSpPr>
          <p:cNvPr id="278" name="Google Shape;278;p5"/>
          <p:cNvSpPr txBox="1"/>
          <p:nvPr/>
        </p:nvSpPr>
        <p:spPr>
          <a:xfrm>
            <a:off x="3618637" y="610839"/>
            <a:ext cx="5306096" cy="707846"/>
          </a:xfrm>
          <a:prstGeom prst="rect">
            <a:avLst/>
          </a:prstGeom>
          <a:noFill/>
          <a:ln>
            <a:noFill/>
          </a:ln>
        </p:spPr>
        <p:txBody>
          <a:bodyPr spcFirstLastPara="1" wrap="square" lIns="91400" tIns="45700" rIns="91400" bIns="45700" anchor="t" anchorCtr="0">
            <a:spAutoFit/>
          </a:bodyPr>
          <a:lstStyle/>
          <a:p>
            <a:r>
              <a:rPr lang="en-GB" sz="4000" b="1" dirty="0">
                <a:solidFill>
                  <a:schemeClr val="dk1"/>
                </a:solidFill>
                <a:latin typeface="Calibri"/>
                <a:ea typeface="Calibri"/>
                <a:cs typeface="Calibri"/>
                <a:sym typeface="Calibri"/>
              </a:rPr>
              <a:t>OBJECTIVES FOR TODAY</a:t>
            </a:r>
            <a:endParaRPr sz="4000" b="1" dirty="0">
              <a:solidFill>
                <a:schemeClr val="dk1"/>
              </a:solidFill>
              <a:latin typeface="Calibri"/>
              <a:ea typeface="Calibri"/>
              <a:cs typeface="Calibri"/>
              <a:sym typeface="Calibri"/>
            </a:endParaRPr>
          </a:p>
        </p:txBody>
      </p:sp>
      <p:pic>
        <p:nvPicPr>
          <p:cNvPr id="279" name="Google Shape;279;p5"/>
          <p:cNvPicPr preferRelativeResize="0"/>
          <p:nvPr/>
        </p:nvPicPr>
        <p:blipFill rotWithShape="1">
          <a:blip r:embed="rId3">
            <a:alphaModFix/>
          </a:blip>
          <a:srcRect/>
          <a:stretch/>
        </p:blipFill>
        <p:spPr>
          <a:xfrm>
            <a:off x="2873879" y="516788"/>
            <a:ext cx="801896" cy="801896"/>
          </a:xfrm>
          <a:prstGeom prst="rect">
            <a:avLst/>
          </a:prstGeom>
          <a:noFill/>
          <a:ln>
            <a:noFill/>
          </a:ln>
        </p:spPr>
      </p:pic>
      <p:pic>
        <p:nvPicPr>
          <p:cNvPr id="280" name="Google Shape;280;p5"/>
          <p:cNvPicPr preferRelativeResize="0"/>
          <p:nvPr/>
        </p:nvPicPr>
        <p:blipFill rotWithShape="1">
          <a:blip r:embed="rId3">
            <a:alphaModFix/>
          </a:blip>
          <a:srcRect/>
          <a:stretch/>
        </p:blipFill>
        <p:spPr>
          <a:xfrm>
            <a:off x="8882620" y="516788"/>
            <a:ext cx="801896" cy="801896"/>
          </a:xfrm>
          <a:prstGeom prst="rect">
            <a:avLst/>
          </a:prstGeom>
          <a:noFill/>
          <a:ln>
            <a:noFill/>
          </a:ln>
        </p:spPr>
      </p:pic>
      <p:sp>
        <p:nvSpPr>
          <p:cNvPr id="2" name="Google Shape;281;p5">
            <a:extLst>
              <a:ext uri="{FF2B5EF4-FFF2-40B4-BE49-F238E27FC236}">
                <a16:creationId xmlns:a16="http://schemas.microsoft.com/office/drawing/2014/main" id="{E72FBEC3-1ACE-3064-EBB0-AF72685D324C}"/>
              </a:ext>
            </a:extLst>
          </p:cNvPr>
          <p:cNvSpPr txBox="1"/>
          <p:nvPr/>
        </p:nvSpPr>
        <p:spPr>
          <a:xfrm>
            <a:off x="1216844" y="1809730"/>
            <a:ext cx="10356280" cy="6771030"/>
          </a:xfrm>
          <a:prstGeom prst="rect">
            <a:avLst/>
          </a:prstGeom>
          <a:noFill/>
          <a:ln>
            <a:noFill/>
          </a:ln>
        </p:spPr>
        <p:txBody>
          <a:bodyPr spcFirstLastPara="1" wrap="square" lIns="121900" tIns="60933" rIns="121900" bIns="60933" anchor="t" anchorCtr="0">
            <a:spAutoFit/>
          </a:bodyPr>
          <a:lstStyle/>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What is </a:t>
            </a:r>
            <a:r>
              <a:rPr lang="en-US" sz="3600" b="1" dirty="0">
                <a:ea typeface="Arial"/>
                <a:cs typeface="Arial" panose="020B0604020202020204" pitchFamily="34" charset="0"/>
                <a:sym typeface="Arial"/>
              </a:rPr>
              <a:t>RAM</a:t>
            </a:r>
            <a:r>
              <a:rPr lang="en-US" sz="3600" dirty="0">
                <a:ea typeface="Arial"/>
                <a:cs typeface="Arial" panose="020B0604020202020204" pitchFamily="34" charset="0"/>
                <a:sym typeface="Arial"/>
              </a:rPr>
              <a:t> </a:t>
            </a:r>
            <a:endParaRPr lang="en-US" sz="3600" b="1" dirty="0">
              <a:ea typeface="Arial"/>
              <a:cs typeface="Arial" panose="020B0604020202020204" pitchFamily="34" charset="0"/>
              <a:sym typeface="Arial"/>
            </a:endParaRP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RAM Type</a:t>
            </a: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What is </a:t>
            </a:r>
            <a:r>
              <a:rPr lang="en-US" sz="3600" b="1" dirty="0">
                <a:ea typeface="Arial"/>
                <a:cs typeface="Arial" panose="020B0604020202020204" pitchFamily="34" charset="0"/>
                <a:sym typeface="Arial"/>
              </a:rPr>
              <a:t>Hard Disk? </a:t>
            </a: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Hard Disk Type?</a:t>
            </a: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How to use USB Flash Drive</a:t>
            </a:r>
          </a:p>
          <a:p>
            <a:pPr marL="571500" indent="-571500">
              <a:lnSpc>
                <a:spcPct val="150000"/>
              </a:lnSpc>
              <a:buClr>
                <a:srgbClr val="000000"/>
              </a:buClr>
              <a:buSzPts val="2400"/>
              <a:buFont typeface="Wingdings" panose="05000000000000000000" pitchFamily="2" charset="2"/>
              <a:buChar char="ü"/>
            </a:pPr>
            <a:endParaRPr lang="en-US" sz="3600" dirty="0">
              <a:ea typeface="Arial"/>
              <a:cs typeface="Arial" panose="020B0604020202020204" pitchFamily="34" charset="0"/>
              <a:sym typeface="Arial"/>
            </a:endParaRPr>
          </a:p>
          <a:p>
            <a:pPr marL="571500" indent="-571500">
              <a:lnSpc>
                <a:spcPct val="150000"/>
              </a:lnSpc>
              <a:buClr>
                <a:srgbClr val="000000"/>
              </a:buClr>
              <a:buSzPts val="2400"/>
              <a:buFont typeface="Wingdings" panose="05000000000000000000" pitchFamily="2" charset="2"/>
              <a:buChar char="ü"/>
            </a:pPr>
            <a:endParaRPr lang="en-US" sz="3600" b="1" dirty="0">
              <a:ea typeface="Arial"/>
              <a:cs typeface="Arial" panose="020B0604020202020204" pitchFamily="34" charset="0"/>
              <a:sym typeface="Arial"/>
            </a:endParaRPr>
          </a:p>
          <a:p>
            <a:pPr>
              <a:lnSpc>
                <a:spcPct val="150000"/>
              </a:lnSpc>
              <a:buClr>
                <a:srgbClr val="000000"/>
              </a:buClr>
              <a:buSzPts val="2400"/>
            </a:pPr>
            <a:endParaRPr lang="en-US" sz="3600" b="1" dirty="0">
              <a:ea typeface="Arial"/>
              <a:cs typeface="Arial" panose="020B0604020202020204" pitchFamily="34"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8"/>
          <p:cNvPicPr preferRelativeResize="0"/>
          <p:nvPr/>
        </p:nvPicPr>
        <p:blipFill rotWithShape="1">
          <a:blip r:embed="rId3">
            <a:alphaModFix/>
          </a:blip>
          <a:srcRect/>
          <a:stretch/>
        </p:blipFill>
        <p:spPr>
          <a:xfrm>
            <a:off x="1899805" y="4734317"/>
            <a:ext cx="2411814" cy="1832980"/>
          </a:xfrm>
          <a:prstGeom prst="rect">
            <a:avLst/>
          </a:prstGeom>
          <a:noFill/>
          <a:ln>
            <a:noFill/>
          </a:ln>
        </p:spPr>
      </p:pic>
      <p:sp>
        <p:nvSpPr>
          <p:cNvPr id="101" name="Google Shape;101;p8"/>
          <p:cNvSpPr txBox="1">
            <a:spLocks noGrp="1"/>
          </p:cNvSpPr>
          <p:nvPr>
            <p:ph type="title" idx="4294967295"/>
          </p:nvPr>
        </p:nvSpPr>
        <p:spPr>
          <a:xfrm>
            <a:off x="2946339" y="126667"/>
            <a:ext cx="6634163" cy="9413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dirty="0">
                <a:solidFill>
                  <a:schemeClr val="dk1"/>
                </a:solidFill>
                <a:latin typeface="Verdana" panose="020B0604030504040204" pitchFamily="34" charset="0"/>
                <a:ea typeface="Verdana" panose="020B0604030504040204" pitchFamily="34" charset="0"/>
              </a:rPr>
              <a:t>HDD Interfaces Connection</a:t>
            </a:r>
            <a:endParaRPr sz="3200" b="1" dirty="0">
              <a:solidFill>
                <a:schemeClr val="dk1"/>
              </a:solidFill>
              <a:latin typeface="Verdana" panose="020B0604030504040204" pitchFamily="34" charset="0"/>
              <a:ea typeface="Verdana" panose="020B0604030504040204" pitchFamily="34" charset="0"/>
            </a:endParaRPr>
          </a:p>
        </p:txBody>
      </p:sp>
      <p:sp>
        <p:nvSpPr>
          <p:cNvPr id="102" name="Google Shape;102;p8"/>
          <p:cNvSpPr/>
          <p:nvPr/>
        </p:nvSpPr>
        <p:spPr>
          <a:xfrm>
            <a:off x="906342" y="1307682"/>
            <a:ext cx="7086600" cy="32778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u="none" strike="noStrike" cap="none" dirty="0">
                <a:solidFill>
                  <a:schemeClr val="dk1"/>
                </a:solidFill>
                <a:latin typeface="Verdana"/>
                <a:ea typeface="Verdana"/>
                <a:cs typeface="Verdana"/>
                <a:sym typeface="Verdana"/>
              </a:rPr>
              <a:t>Common drive interfaces are:</a:t>
            </a:r>
            <a:endParaRPr dirty="0"/>
          </a:p>
          <a:p>
            <a:pPr marL="742950" marR="0" lvl="1"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Parallel ATA (</a:t>
            </a:r>
            <a:r>
              <a:rPr lang="en-US" sz="1800" b="1" i="0" u="none" strike="noStrike" cap="none" dirty="0">
                <a:solidFill>
                  <a:schemeClr val="dk1"/>
                </a:solidFill>
                <a:latin typeface="Verdana"/>
                <a:ea typeface="Verdana"/>
                <a:cs typeface="Verdana"/>
                <a:sym typeface="Verdana"/>
              </a:rPr>
              <a:t>PATA</a:t>
            </a:r>
            <a:r>
              <a:rPr lang="en-US" sz="1800" b="0" i="0" u="none" strike="noStrike" cap="none" dirty="0">
                <a:solidFill>
                  <a:schemeClr val="dk1"/>
                </a:solidFill>
                <a:latin typeface="Verdana"/>
                <a:ea typeface="Verdana"/>
                <a:cs typeface="Verdana"/>
                <a:sym typeface="Verdana"/>
              </a:rPr>
              <a:t>)</a:t>
            </a:r>
            <a:endParaRPr dirty="0"/>
          </a:p>
          <a:p>
            <a:pPr marL="1200150" marR="0" lvl="2"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Integrated Drive Electronics (</a:t>
            </a:r>
            <a:r>
              <a:rPr lang="en-US" sz="1800" b="1" i="0" u="none" strike="noStrike" cap="none" dirty="0">
                <a:solidFill>
                  <a:schemeClr val="dk1"/>
                </a:solidFill>
                <a:latin typeface="Verdana"/>
                <a:ea typeface="Verdana"/>
                <a:cs typeface="Verdana"/>
                <a:sym typeface="Verdana"/>
              </a:rPr>
              <a:t>IDE</a:t>
            </a:r>
            <a:r>
              <a:rPr lang="en-US" sz="1800" b="0" i="0" u="none" strike="noStrike" cap="none" dirty="0">
                <a:solidFill>
                  <a:schemeClr val="dk1"/>
                </a:solidFill>
                <a:latin typeface="Verdana"/>
                <a:ea typeface="Verdana"/>
                <a:cs typeface="Verdana"/>
                <a:sym typeface="Verdana"/>
              </a:rPr>
              <a:t>)</a:t>
            </a:r>
            <a:endParaRPr dirty="0"/>
          </a:p>
          <a:p>
            <a:pPr marL="1200150" marR="0" lvl="2"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Enhanced Integrated Drive Electronics (</a:t>
            </a:r>
            <a:r>
              <a:rPr lang="en-US" sz="1800" b="1" i="0" u="none" strike="noStrike" cap="none" dirty="0">
                <a:solidFill>
                  <a:schemeClr val="dk1"/>
                </a:solidFill>
                <a:latin typeface="Verdana"/>
                <a:ea typeface="Verdana"/>
                <a:cs typeface="Verdana"/>
                <a:sym typeface="Verdana"/>
              </a:rPr>
              <a:t>EIDE</a:t>
            </a:r>
            <a:r>
              <a:rPr lang="en-US" sz="1800" b="0" i="0" u="none" strike="noStrike" cap="none" dirty="0">
                <a:solidFill>
                  <a:schemeClr val="dk1"/>
                </a:solidFill>
                <a:latin typeface="Verdana"/>
                <a:ea typeface="Verdana"/>
                <a:cs typeface="Verdana"/>
                <a:sym typeface="Verdana"/>
              </a:rPr>
              <a:t>)</a:t>
            </a:r>
            <a:endParaRPr dirty="0"/>
          </a:p>
          <a:p>
            <a:pPr marL="742950" marR="0" lvl="1"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Serial ATA (</a:t>
            </a:r>
            <a:r>
              <a:rPr lang="en-US" sz="1800" b="1" i="0" u="none" strike="noStrike" cap="none" dirty="0">
                <a:solidFill>
                  <a:schemeClr val="dk1"/>
                </a:solidFill>
                <a:latin typeface="Verdana"/>
                <a:ea typeface="Verdana"/>
                <a:cs typeface="Verdana"/>
                <a:sym typeface="Verdana"/>
              </a:rPr>
              <a:t>SATA</a:t>
            </a:r>
            <a:r>
              <a:rPr lang="en-US" sz="1800" b="0" i="0" u="none" strike="noStrike" cap="none" dirty="0">
                <a:solidFill>
                  <a:schemeClr val="dk1"/>
                </a:solidFill>
                <a:latin typeface="Verdana"/>
                <a:ea typeface="Verdana"/>
                <a:cs typeface="Verdana"/>
                <a:sym typeface="Verdana"/>
              </a:rPr>
              <a:t>) and External SATA (</a:t>
            </a:r>
            <a:r>
              <a:rPr lang="en-US" sz="1800" b="1" i="0" u="none" strike="noStrike" cap="none" dirty="0" err="1">
                <a:solidFill>
                  <a:schemeClr val="dk1"/>
                </a:solidFill>
                <a:latin typeface="Verdana"/>
                <a:ea typeface="Verdana"/>
                <a:cs typeface="Verdana"/>
                <a:sym typeface="Verdana"/>
              </a:rPr>
              <a:t>eSATA</a:t>
            </a:r>
            <a:r>
              <a:rPr lang="en-US" sz="1800" b="0" i="0" u="none" strike="noStrike" cap="none" dirty="0">
                <a:solidFill>
                  <a:schemeClr val="dk1"/>
                </a:solidFill>
                <a:latin typeface="Verdana"/>
                <a:ea typeface="Verdana"/>
                <a:cs typeface="Verdana"/>
                <a:sym typeface="Verdana"/>
              </a:rPr>
              <a:t>)</a:t>
            </a:r>
            <a:endParaRPr dirty="0"/>
          </a:p>
          <a:p>
            <a:pPr marL="742950" marR="0" lvl="1"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Small Computer System Interface (</a:t>
            </a:r>
            <a:r>
              <a:rPr lang="en-US" sz="1800" b="1" i="0" u="none" strike="noStrike" cap="none" dirty="0">
                <a:solidFill>
                  <a:schemeClr val="dk1"/>
                </a:solidFill>
                <a:latin typeface="Verdana"/>
                <a:ea typeface="Verdana"/>
                <a:cs typeface="Verdana"/>
                <a:sym typeface="Verdana"/>
              </a:rPr>
              <a:t>SCSI</a:t>
            </a:r>
            <a:r>
              <a:rPr lang="en-US" sz="1800" b="0" i="0" u="none" strike="noStrike" cap="none" dirty="0">
                <a:solidFill>
                  <a:schemeClr val="dk1"/>
                </a:solidFill>
                <a:latin typeface="Verdana"/>
                <a:ea typeface="Verdana"/>
                <a:cs typeface="Verdana"/>
                <a:sym typeface="Verdana"/>
              </a:rPr>
              <a:t>)</a:t>
            </a:r>
            <a:endParaRPr dirty="0"/>
          </a:p>
        </p:txBody>
      </p:sp>
      <p:pic>
        <p:nvPicPr>
          <p:cNvPr id="103" name="Google Shape;103;p8"/>
          <p:cNvPicPr preferRelativeResize="0"/>
          <p:nvPr/>
        </p:nvPicPr>
        <p:blipFill rotWithShape="1">
          <a:blip r:embed="rId4">
            <a:alphaModFix/>
          </a:blip>
          <a:srcRect/>
          <a:stretch/>
        </p:blipFill>
        <p:spPr>
          <a:xfrm>
            <a:off x="5081856" y="5063487"/>
            <a:ext cx="2363128" cy="1503810"/>
          </a:xfrm>
          <a:prstGeom prst="rect">
            <a:avLst/>
          </a:prstGeom>
          <a:noFill/>
          <a:ln>
            <a:noFill/>
          </a:ln>
        </p:spPr>
      </p:pic>
      <p:pic>
        <p:nvPicPr>
          <p:cNvPr id="104" name="Google Shape;104;p8"/>
          <p:cNvPicPr preferRelativeResize="0"/>
          <p:nvPr/>
        </p:nvPicPr>
        <p:blipFill rotWithShape="1">
          <a:blip r:embed="rId5">
            <a:alphaModFix/>
          </a:blip>
          <a:srcRect b="36088"/>
          <a:stretch/>
        </p:blipFill>
        <p:spPr>
          <a:xfrm>
            <a:off x="8137585" y="5240114"/>
            <a:ext cx="2400300" cy="1150557"/>
          </a:xfrm>
          <a:prstGeom prst="rect">
            <a:avLst/>
          </a:prstGeom>
          <a:noFill/>
          <a:ln>
            <a:noFill/>
          </a:ln>
        </p:spPr>
      </p:pic>
      <p:sp>
        <p:nvSpPr>
          <p:cNvPr id="2" name="TextBox 1">
            <a:extLst>
              <a:ext uri="{FF2B5EF4-FFF2-40B4-BE49-F238E27FC236}">
                <a16:creationId xmlns:a16="http://schemas.microsoft.com/office/drawing/2014/main" id="{1BE381C1-3C70-E41A-8102-9BB93E70490C}"/>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3" name="Picture 8">
            <a:extLst>
              <a:ext uri="{FF2B5EF4-FFF2-40B4-BE49-F238E27FC236}">
                <a16:creationId xmlns:a16="http://schemas.microsoft.com/office/drawing/2014/main" id="{789B20EC-83BC-D8C5-BA6D-65AA0A536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23868AB6-8409-E70E-AC34-788730B28A4D}"/>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5" name="Picture 10">
            <a:extLst>
              <a:ext uri="{FF2B5EF4-FFF2-40B4-BE49-F238E27FC236}">
                <a16:creationId xmlns:a16="http://schemas.microsoft.com/office/drawing/2014/main" id="{B4A6709B-ECB8-DAF5-3664-62CC154A54FB}"/>
              </a:ext>
            </a:extLst>
          </p:cNvPr>
          <p:cNvPicPr>
            <a:picLocks noChangeAspect="1" noChangeArrowheads="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8" name="Google Shape;118;p10"/>
          <p:cNvGrpSpPr/>
          <p:nvPr/>
        </p:nvGrpSpPr>
        <p:grpSpPr>
          <a:xfrm>
            <a:off x="2597989" y="158158"/>
            <a:ext cx="8554846" cy="6541684"/>
            <a:chOff x="228600" y="152400"/>
            <a:chExt cx="8554846" cy="6541684"/>
          </a:xfrm>
        </p:grpSpPr>
        <p:pic>
          <p:nvPicPr>
            <p:cNvPr id="119" name="Google Shape;119;p10"/>
            <p:cNvPicPr preferRelativeResize="0"/>
            <p:nvPr/>
          </p:nvPicPr>
          <p:blipFill rotWithShape="1">
            <a:blip r:embed="rId3">
              <a:alphaModFix/>
            </a:blip>
            <a:srcRect/>
            <a:stretch/>
          </p:blipFill>
          <p:spPr>
            <a:xfrm>
              <a:off x="3726416" y="2423999"/>
              <a:ext cx="3275157" cy="3275157"/>
            </a:xfrm>
            <a:prstGeom prst="rect">
              <a:avLst/>
            </a:prstGeom>
            <a:noFill/>
            <a:ln>
              <a:noFill/>
            </a:ln>
          </p:spPr>
        </p:pic>
        <p:pic>
          <p:nvPicPr>
            <p:cNvPr id="120" name="Google Shape;120;p10"/>
            <p:cNvPicPr preferRelativeResize="0"/>
            <p:nvPr/>
          </p:nvPicPr>
          <p:blipFill rotWithShape="1">
            <a:blip r:embed="rId4">
              <a:alphaModFix/>
            </a:blip>
            <a:srcRect/>
            <a:stretch/>
          </p:blipFill>
          <p:spPr>
            <a:xfrm>
              <a:off x="5248973" y="381000"/>
              <a:ext cx="3505200" cy="2804159"/>
            </a:xfrm>
            <a:prstGeom prst="rect">
              <a:avLst/>
            </a:prstGeom>
            <a:noFill/>
            <a:ln>
              <a:noFill/>
            </a:ln>
          </p:spPr>
        </p:pic>
        <p:pic>
          <p:nvPicPr>
            <p:cNvPr id="121" name="Google Shape;121;p10"/>
            <p:cNvPicPr preferRelativeResize="0"/>
            <p:nvPr/>
          </p:nvPicPr>
          <p:blipFill rotWithShape="1">
            <a:blip r:embed="rId5">
              <a:alphaModFix/>
            </a:blip>
            <a:srcRect/>
            <a:stretch/>
          </p:blipFill>
          <p:spPr>
            <a:xfrm>
              <a:off x="228600" y="152400"/>
              <a:ext cx="3955048" cy="3448307"/>
            </a:xfrm>
            <a:prstGeom prst="rect">
              <a:avLst/>
            </a:prstGeom>
            <a:noFill/>
            <a:ln>
              <a:noFill/>
            </a:ln>
          </p:spPr>
        </p:pic>
        <p:pic>
          <p:nvPicPr>
            <p:cNvPr id="122" name="Google Shape;122;p10"/>
            <p:cNvPicPr preferRelativeResize="0"/>
            <p:nvPr/>
          </p:nvPicPr>
          <p:blipFill rotWithShape="1">
            <a:blip r:embed="rId6">
              <a:alphaModFix/>
            </a:blip>
            <a:srcRect/>
            <a:stretch/>
          </p:blipFill>
          <p:spPr>
            <a:xfrm>
              <a:off x="5248973" y="4291681"/>
              <a:ext cx="3384190" cy="2402403"/>
            </a:xfrm>
            <a:prstGeom prst="rect">
              <a:avLst/>
            </a:prstGeom>
            <a:noFill/>
            <a:ln>
              <a:noFill/>
            </a:ln>
          </p:spPr>
        </p:pic>
        <p:pic>
          <p:nvPicPr>
            <p:cNvPr id="123" name="Google Shape;123;p10"/>
            <p:cNvPicPr preferRelativeResize="0"/>
            <p:nvPr/>
          </p:nvPicPr>
          <p:blipFill rotWithShape="1">
            <a:blip r:embed="rId7">
              <a:alphaModFix/>
            </a:blip>
            <a:srcRect/>
            <a:stretch/>
          </p:blipFill>
          <p:spPr>
            <a:xfrm>
              <a:off x="486336" y="4302811"/>
              <a:ext cx="3240080" cy="2235655"/>
            </a:xfrm>
            <a:prstGeom prst="rect">
              <a:avLst/>
            </a:prstGeom>
            <a:noFill/>
            <a:ln>
              <a:noFill/>
            </a:ln>
          </p:spPr>
        </p:pic>
        <p:sp>
          <p:nvSpPr>
            <p:cNvPr id="124" name="Google Shape;124;p10"/>
            <p:cNvSpPr txBox="1"/>
            <p:nvPr/>
          </p:nvSpPr>
          <p:spPr>
            <a:xfrm>
              <a:off x="4868694" y="4849861"/>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Verdana"/>
                  <a:ea typeface="Verdana"/>
                  <a:cs typeface="Verdana"/>
                  <a:sym typeface="Verdana"/>
                </a:rPr>
                <a:t>SATA</a:t>
              </a:r>
              <a:endParaRPr/>
            </a:p>
          </p:txBody>
        </p:sp>
        <p:sp>
          <p:nvSpPr>
            <p:cNvPr id="125" name="Google Shape;125;p10"/>
            <p:cNvSpPr txBox="1"/>
            <p:nvPr/>
          </p:nvSpPr>
          <p:spPr>
            <a:xfrm>
              <a:off x="2615660" y="6169134"/>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SCSI</a:t>
              </a:r>
              <a:endParaRPr/>
            </a:p>
          </p:txBody>
        </p:sp>
        <p:sp>
          <p:nvSpPr>
            <p:cNvPr id="126" name="Google Shape;126;p10"/>
            <p:cNvSpPr txBox="1"/>
            <p:nvPr/>
          </p:nvSpPr>
          <p:spPr>
            <a:xfrm>
              <a:off x="7763573" y="6122134"/>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SCSI</a:t>
              </a:r>
              <a:endParaRPr/>
            </a:p>
          </p:txBody>
        </p:sp>
        <p:sp>
          <p:nvSpPr>
            <p:cNvPr id="127" name="Google Shape;127;p10"/>
            <p:cNvSpPr txBox="1"/>
            <p:nvPr/>
          </p:nvSpPr>
          <p:spPr>
            <a:xfrm>
              <a:off x="7418556" y="2423999"/>
              <a:ext cx="13648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IDE/EIDE</a:t>
              </a:r>
              <a:endParaRPr/>
            </a:p>
          </p:txBody>
        </p:sp>
      </p:grpSp>
      <p:sp>
        <p:nvSpPr>
          <p:cNvPr id="2" name="Google Shape;101;p8">
            <a:extLst>
              <a:ext uri="{FF2B5EF4-FFF2-40B4-BE49-F238E27FC236}">
                <a16:creationId xmlns:a16="http://schemas.microsoft.com/office/drawing/2014/main" id="{B32DEF8F-52E7-8933-03B1-E5D2C2693E63}"/>
              </a:ext>
            </a:extLst>
          </p:cNvPr>
          <p:cNvSpPr txBox="1">
            <a:spLocks/>
          </p:cNvSpPr>
          <p:nvPr/>
        </p:nvSpPr>
        <p:spPr>
          <a:xfrm>
            <a:off x="416983" y="3190917"/>
            <a:ext cx="2181006" cy="941387"/>
          </a:xfrm>
          <a:prstGeom prst="rect">
            <a:avLst/>
          </a:prstGeom>
          <a:noFill/>
          <a:ln>
            <a:solidFill>
              <a:schemeClr val="tx2">
                <a:lumMod val="75000"/>
              </a:schemeClr>
            </a:solid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000" b="1" dirty="0">
                <a:solidFill>
                  <a:schemeClr val="dk1"/>
                </a:solidFill>
                <a:latin typeface="Verdana" panose="020B0604030504040204" pitchFamily="34" charset="0"/>
                <a:ea typeface="Verdana" panose="020B0604030504040204" pitchFamily="34" charset="0"/>
              </a:rPr>
              <a:t>HDD Cable Connector</a:t>
            </a:r>
          </a:p>
        </p:txBody>
      </p:sp>
      <p:sp>
        <p:nvSpPr>
          <p:cNvPr id="3" name="TextBox 2">
            <a:extLst>
              <a:ext uri="{FF2B5EF4-FFF2-40B4-BE49-F238E27FC236}">
                <a16:creationId xmlns:a16="http://schemas.microsoft.com/office/drawing/2014/main" id="{818CB104-BCCB-0A96-90FA-8210457DCFF1}"/>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4" name="Picture 8">
            <a:extLst>
              <a:ext uri="{FF2B5EF4-FFF2-40B4-BE49-F238E27FC236}">
                <a16:creationId xmlns:a16="http://schemas.microsoft.com/office/drawing/2014/main" id="{4EC199AC-399A-379A-8591-06481A4677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FD34C4CA-C719-336C-347B-0EA0BBF94BF1}"/>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6" name="Picture 10">
            <a:extLst>
              <a:ext uri="{FF2B5EF4-FFF2-40B4-BE49-F238E27FC236}">
                <a16:creationId xmlns:a16="http://schemas.microsoft.com/office/drawing/2014/main" id="{5FCF7406-3075-FD7E-10E7-C93D30E5DED8}"/>
              </a:ext>
            </a:extLst>
          </p:cNvPr>
          <p:cNvPicPr>
            <a:picLocks noChangeAspect="1" noChangeArrowheads="1"/>
          </p:cNvPicPr>
          <p:nvPr/>
        </p:nvPicPr>
        <p:blipFill>
          <a:blip r:embed="rId9"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4">
            <a:extLst>
              <a:ext uri="{FF2B5EF4-FFF2-40B4-BE49-F238E27FC236}">
                <a16:creationId xmlns:a16="http://schemas.microsoft.com/office/drawing/2014/main" id="{BAB5948E-505F-89BE-BC51-B9C2263A11BC}"/>
              </a:ext>
            </a:extLst>
          </p:cNvPr>
          <p:cNvSpPr txBox="1"/>
          <p:nvPr/>
        </p:nvSpPr>
        <p:spPr>
          <a:xfrm>
            <a:off x="2243585" y="3078"/>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rgbClr val="000000"/>
                </a:solidFill>
                <a:latin typeface="Verdana"/>
                <a:ea typeface="Verdana"/>
                <a:cs typeface="Arial"/>
                <a:sym typeface="Verdana"/>
              </a:rPr>
              <a:t>Solid State Drive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Google Shape;132;p11">
            <a:extLst>
              <a:ext uri="{FF2B5EF4-FFF2-40B4-BE49-F238E27FC236}">
                <a16:creationId xmlns:a16="http://schemas.microsoft.com/office/drawing/2014/main" id="{03F7E816-392E-07F0-6993-3644B88B17F9}"/>
              </a:ext>
            </a:extLst>
          </p:cNvPr>
          <p:cNvSpPr/>
          <p:nvPr/>
        </p:nvSpPr>
        <p:spPr>
          <a:xfrm>
            <a:off x="811925" y="1715902"/>
            <a:ext cx="10903613" cy="2423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Verdana"/>
                <a:ea typeface="Verdana"/>
                <a:cs typeface="Verdana"/>
                <a:sym typeface="Verdana"/>
              </a:rPr>
              <a:t>Short for </a:t>
            </a:r>
            <a:r>
              <a:rPr lang="en-US" sz="1800" b="1" dirty="0">
                <a:solidFill>
                  <a:schemeClr val="dk1"/>
                </a:solidFill>
                <a:latin typeface="Verdana"/>
                <a:ea typeface="Verdana"/>
                <a:cs typeface="Verdana"/>
                <a:sym typeface="Verdana"/>
              </a:rPr>
              <a:t>Solid-State Drive</a:t>
            </a:r>
            <a:r>
              <a:rPr lang="en-US" sz="1800" dirty="0">
                <a:solidFill>
                  <a:schemeClr val="dk1"/>
                </a:solidFill>
                <a:latin typeface="Verdana"/>
                <a:ea typeface="Verdana"/>
                <a:cs typeface="Verdana"/>
                <a:sym typeface="Verdana"/>
              </a:rPr>
              <a:t> or </a:t>
            </a:r>
            <a:r>
              <a:rPr lang="en-US" sz="1800" b="1" dirty="0">
                <a:solidFill>
                  <a:schemeClr val="dk1"/>
                </a:solidFill>
                <a:latin typeface="Verdana"/>
                <a:ea typeface="Verdana"/>
                <a:cs typeface="Verdana"/>
                <a:sym typeface="Verdana"/>
              </a:rPr>
              <a:t>Solid-State Disk</a:t>
            </a:r>
            <a:r>
              <a:rPr lang="en-US" sz="1800" dirty="0">
                <a:solidFill>
                  <a:schemeClr val="dk1"/>
                </a:solidFill>
                <a:latin typeface="Verdana"/>
                <a:ea typeface="Verdana"/>
                <a:cs typeface="Verdana"/>
                <a:sym typeface="Verdana"/>
              </a:rPr>
              <a:t>, </a:t>
            </a:r>
            <a:r>
              <a:rPr lang="en-US" sz="1800" b="1" dirty="0">
                <a:solidFill>
                  <a:srgbClr val="FF0000"/>
                </a:solidFill>
                <a:latin typeface="Verdana"/>
                <a:ea typeface="Verdana"/>
                <a:cs typeface="Verdana"/>
                <a:sym typeface="Verdana"/>
              </a:rPr>
              <a:t>SSD</a:t>
            </a:r>
            <a:r>
              <a:rPr lang="en-US" sz="1800" dirty="0">
                <a:solidFill>
                  <a:schemeClr val="dk1"/>
                </a:solidFill>
                <a:latin typeface="Verdana"/>
                <a:ea typeface="Verdana"/>
                <a:cs typeface="Verdana"/>
                <a:sym typeface="Verdana"/>
              </a:rPr>
              <a:t> is a new generation of storage device </a:t>
            </a:r>
            <a:r>
              <a:rPr lang="en-US" dirty="0">
                <a:solidFill>
                  <a:schemeClr val="dk1"/>
                </a:solidFill>
                <a:latin typeface="Verdana"/>
                <a:ea typeface="Verdana"/>
                <a:cs typeface="Verdana"/>
                <a:sym typeface="Verdana"/>
              </a:rPr>
              <a:t>used in a computers. SSD store data using </a:t>
            </a:r>
            <a:r>
              <a:rPr lang="en-US" b="1" dirty="0">
                <a:solidFill>
                  <a:schemeClr val="dk1"/>
                </a:solidFill>
                <a:latin typeface="Verdana"/>
                <a:ea typeface="Verdana"/>
                <a:cs typeface="Verdana"/>
                <a:sym typeface="Verdana"/>
              </a:rPr>
              <a:t>NAND</a:t>
            </a:r>
            <a:r>
              <a:rPr lang="en-US" dirty="0">
                <a:solidFill>
                  <a:schemeClr val="dk1"/>
                </a:solidFill>
                <a:latin typeface="Verdana"/>
                <a:ea typeface="Verdana"/>
                <a:cs typeface="Verdana"/>
                <a:sym typeface="Verdana"/>
              </a:rPr>
              <a:t> </a:t>
            </a:r>
            <a:r>
              <a:rPr lang="en-US" b="1" dirty="0">
                <a:solidFill>
                  <a:schemeClr val="dk1"/>
                </a:solidFill>
                <a:latin typeface="Verdana"/>
                <a:ea typeface="Verdana"/>
                <a:cs typeface="Verdana"/>
                <a:sym typeface="Verdana"/>
              </a:rPr>
              <a:t>flash memory</a:t>
            </a:r>
            <a:r>
              <a:rPr lang="en-US" dirty="0">
                <a:solidFill>
                  <a:schemeClr val="dk1"/>
                </a:solidFill>
                <a:latin typeface="Verdana"/>
                <a:ea typeface="Verdana"/>
                <a:cs typeface="Verdana"/>
                <a:sym typeface="Verdana"/>
              </a:rPr>
              <a:t>. </a:t>
            </a:r>
            <a:endParaRPr dirty="0"/>
          </a:p>
          <a:p>
            <a:pPr marL="0" marR="0" lvl="0" indent="0" algn="l" rtl="0">
              <a:lnSpc>
                <a:spcPct val="150000"/>
              </a:lnSpc>
              <a:spcBef>
                <a:spcPts val="0"/>
              </a:spcBef>
              <a:spcAft>
                <a:spcPts val="0"/>
              </a:spcAft>
              <a:buNone/>
            </a:pPr>
            <a:endParaRPr sz="1100" dirty="0">
              <a:solidFill>
                <a:schemeClr val="dk1"/>
              </a:solidFill>
              <a:latin typeface="Verdana"/>
              <a:ea typeface="Verdana"/>
              <a:cs typeface="Verdana"/>
              <a:sym typeface="Verdana"/>
            </a:endParaRPr>
          </a:p>
          <a:p>
            <a:pPr marL="0" marR="0" lvl="0" indent="0" algn="l" rtl="0">
              <a:lnSpc>
                <a:spcPct val="150000"/>
              </a:lnSpc>
              <a:spcBef>
                <a:spcPts val="0"/>
              </a:spcBef>
              <a:spcAft>
                <a:spcPts val="0"/>
              </a:spcAft>
              <a:buNone/>
            </a:pPr>
            <a:r>
              <a:rPr lang="en-US" sz="1800" b="1" dirty="0">
                <a:solidFill>
                  <a:schemeClr val="dk1"/>
                </a:solidFill>
                <a:latin typeface="Verdana"/>
                <a:ea typeface="Verdana"/>
                <a:cs typeface="Verdana"/>
                <a:sym typeface="Verdana"/>
              </a:rPr>
              <a:t>Unlike</a:t>
            </a:r>
            <a:r>
              <a:rPr lang="en-US" sz="1800" dirty="0">
                <a:solidFill>
                  <a:schemeClr val="dk1"/>
                </a:solidFill>
                <a:latin typeface="Verdana"/>
                <a:ea typeface="Verdana"/>
                <a:cs typeface="Verdana"/>
                <a:sym typeface="Verdana"/>
              </a:rPr>
              <a:t> a hard drive, an SSD has no moving parts, which gives it advantages such as accessing stored information </a:t>
            </a:r>
            <a:r>
              <a:rPr lang="en-US" sz="1800" dirty="0">
                <a:solidFill>
                  <a:srgbClr val="FF0000"/>
                </a:solidFill>
                <a:latin typeface="Verdana"/>
                <a:ea typeface="Verdana"/>
                <a:cs typeface="Verdana"/>
                <a:sym typeface="Verdana"/>
              </a:rPr>
              <a:t>faster</a:t>
            </a:r>
            <a:r>
              <a:rPr lang="en-US" sz="1800" dirty="0">
                <a:solidFill>
                  <a:schemeClr val="dk1"/>
                </a:solidFill>
                <a:latin typeface="Verdana"/>
                <a:ea typeface="Verdana"/>
                <a:cs typeface="Verdana"/>
                <a:sym typeface="Verdana"/>
              </a:rPr>
              <a:t>, </a:t>
            </a:r>
            <a:r>
              <a:rPr lang="en-US" sz="1800" dirty="0">
                <a:solidFill>
                  <a:srgbClr val="FF0000"/>
                </a:solidFill>
                <a:latin typeface="Verdana"/>
                <a:ea typeface="Verdana"/>
                <a:cs typeface="Verdana"/>
                <a:sym typeface="Verdana"/>
              </a:rPr>
              <a:t>no noise</a:t>
            </a:r>
            <a:r>
              <a:rPr lang="en-US" sz="1800" dirty="0">
                <a:solidFill>
                  <a:schemeClr val="dk1"/>
                </a:solidFill>
                <a:latin typeface="Verdana"/>
                <a:ea typeface="Verdana"/>
                <a:cs typeface="Verdana"/>
                <a:sym typeface="Verdana"/>
              </a:rPr>
              <a:t>, often more </a:t>
            </a:r>
            <a:r>
              <a:rPr lang="en-US" sz="1800" dirty="0">
                <a:solidFill>
                  <a:srgbClr val="FF0000"/>
                </a:solidFill>
                <a:latin typeface="Verdana"/>
                <a:ea typeface="Verdana"/>
                <a:cs typeface="Verdana"/>
                <a:sym typeface="Verdana"/>
              </a:rPr>
              <a:t>reliable</a:t>
            </a:r>
            <a:r>
              <a:rPr lang="en-US" sz="1800" dirty="0">
                <a:solidFill>
                  <a:schemeClr val="dk1"/>
                </a:solidFill>
                <a:latin typeface="Verdana"/>
                <a:ea typeface="Verdana"/>
                <a:cs typeface="Verdana"/>
                <a:sym typeface="Verdana"/>
              </a:rPr>
              <a:t>, and consuming </a:t>
            </a:r>
            <a:r>
              <a:rPr lang="en-US" sz="1800" dirty="0">
                <a:solidFill>
                  <a:srgbClr val="FF0000"/>
                </a:solidFill>
                <a:latin typeface="Verdana"/>
                <a:ea typeface="Verdana"/>
                <a:cs typeface="Verdana"/>
                <a:sym typeface="Verdana"/>
              </a:rPr>
              <a:t>less power</a:t>
            </a:r>
            <a:r>
              <a:rPr lang="en-US" sz="1800" dirty="0">
                <a:solidFill>
                  <a:schemeClr val="dk1"/>
                </a:solidFill>
                <a:latin typeface="Verdana"/>
                <a:ea typeface="Verdana"/>
                <a:cs typeface="Verdana"/>
                <a:sym typeface="Verdana"/>
              </a:rPr>
              <a:t>. </a:t>
            </a:r>
            <a:endParaRPr dirty="0"/>
          </a:p>
        </p:txBody>
      </p:sp>
      <p:pic>
        <p:nvPicPr>
          <p:cNvPr id="3074" name="Picture 2" descr="Lenovo PM863a Enterprise Entry SATA SSDs Product Guide (withdrawn product)  &gt; Lenovo Press">
            <a:extLst>
              <a:ext uri="{FF2B5EF4-FFF2-40B4-BE49-F238E27FC236}">
                <a16:creationId xmlns:a16="http://schemas.microsoft.com/office/drawing/2014/main" id="{1B727333-F26B-FF1B-0B84-48FCB9229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671" y="4053202"/>
            <a:ext cx="4775746" cy="2618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524C33-96D5-B131-4685-A817E3247852}"/>
              </a:ext>
            </a:extLst>
          </p:cNvPr>
          <p:cNvPicPr>
            <a:picLocks noChangeAspect="1"/>
          </p:cNvPicPr>
          <p:nvPr/>
        </p:nvPicPr>
        <p:blipFill>
          <a:blip r:embed="rId4"/>
          <a:stretch>
            <a:fillRect/>
          </a:stretch>
        </p:blipFill>
        <p:spPr>
          <a:xfrm>
            <a:off x="6545874" y="3635786"/>
            <a:ext cx="5303226" cy="3246497"/>
          </a:xfrm>
          <a:prstGeom prst="rect">
            <a:avLst/>
          </a:prstGeom>
        </p:spPr>
      </p:pic>
      <p:sp>
        <p:nvSpPr>
          <p:cNvPr id="5" name="TextBox 4">
            <a:extLst>
              <a:ext uri="{FF2B5EF4-FFF2-40B4-BE49-F238E27FC236}">
                <a16:creationId xmlns:a16="http://schemas.microsoft.com/office/drawing/2014/main" id="{2619326D-79E6-9AC0-6C53-9A019847A89C}"/>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6" name="Picture 8">
            <a:extLst>
              <a:ext uri="{FF2B5EF4-FFF2-40B4-BE49-F238E27FC236}">
                <a16:creationId xmlns:a16="http://schemas.microsoft.com/office/drawing/2014/main" id="{A41B784D-A1CE-7FC1-96B0-AF5EBD263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92D65337-7B20-DED3-FE8F-3CC4E3815B62}"/>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07D48BAF-B98F-5382-55E0-54A1625A6F47}"/>
              </a:ext>
            </a:extLst>
          </p:cNvPr>
          <p:cNvPicPr>
            <a:picLocks noChangeAspect="1" noChangeArrowheads="1"/>
          </p:cNvPicPr>
          <p:nvPr/>
        </p:nvPicPr>
        <p:blipFill>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65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4">
            <a:extLst>
              <a:ext uri="{FF2B5EF4-FFF2-40B4-BE49-F238E27FC236}">
                <a16:creationId xmlns:a16="http://schemas.microsoft.com/office/drawing/2014/main" id="{CB524BE0-AAF6-2414-0B33-E03C5147DD1B}"/>
              </a:ext>
            </a:extLst>
          </p:cNvPr>
          <p:cNvSpPr txBox="1"/>
          <p:nvPr/>
        </p:nvSpPr>
        <p:spPr>
          <a:xfrm>
            <a:off x="2243585" y="3078"/>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rgbClr val="000000"/>
                </a:solidFill>
                <a:latin typeface="Verdana"/>
                <a:ea typeface="Verdana"/>
                <a:cs typeface="Arial"/>
                <a:sym typeface="Verdana"/>
              </a:rPr>
              <a:t>How SSD Work?</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5" name="Group 4">
            <a:extLst>
              <a:ext uri="{FF2B5EF4-FFF2-40B4-BE49-F238E27FC236}">
                <a16:creationId xmlns:a16="http://schemas.microsoft.com/office/drawing/2014/main" id="{6B3F3786-DA2C-2FAB-09B1-393D1706CD87}"/>
              </a:ext>
            </a:extLst>
          </p:cNvPr>
          <p:cNvGrpSpPr/>
          <p:nvPr/>
        </p:nvGrpSpPr>
        <p:grpSpPr>
          <a:xfrm>
            <a:off x="4623758" y="1533202"/>
            <a:ext cx="7251940" cy="4591553"/>
            <a:chOff x="3654724" y="1717753"/>
            <a:chExt cx="7315200" cy="4286250"/>
          </a:xfrm>
        </p:grpSpPr>
        <p:pic>
          <p:nvPicPr>
            <p:cNvPr id="3" name="Picture 2">
              <a:extLst>
                <a:ext uri="{FF2B5EF4-FFF2-40B4-BE49-F238E27FC236}">
                  <a16:creationId xmlns:a16="http://schemas.microsoft.com/office/drawing/2014/main" id="{207177E8-6C34-75F9-0C1B-291E8FD0E3E3}"/>
                </a:ext>
              </a:extLst>
            </p:cNvPr>
            <p:cNvPicPr>
              <a:picLocks noChangeAspect="1"/>
            </p:cNvPicPr>
            <p:nvPr/>
          </p:nvPicPr>
          <p:blipFill>
            <a:blip r:embed="rId2"/>
            <a:stretch>
              <a:fillRect/>
            </a:stretch>
          </p:blipFill>
          <p:spPr>
            <a:xfrm>
              <a:off x="3654724" y="1717753"/>
              <a:ext cx="7315200" cy="4286250"/>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07E51CFD-C6CA-1300-E974-460EC4AEF3C5}"/>
                </a:ext>
              </a:extLst>
            </p:cNvPr>
            <p:cNvSpPr/>
            <p:nvPr/>
          </p:nvSpPr>
          <p:spPr>
            <a:xfrm>
              <a:off x="3657600" y="5374257"/>
              <a:ext cx="1984075" cy="629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83;p6">
            <a:extLst>
              <a:ext uri="{FF2B5EF4-FFF2-40B4-BE49-F238E27FC236}">
                <a16:creationId xmlns:a16="http://schemas.microsoft.com/office/drawing/2014/main" id="{77A1A5A6-ADBA-D268-05E2-E5D7C274D63C}"/>
              </a:ext>
            </a:extLst>
          </p:cNvPr>
          <p:cNvSpPr/>
          <p:nvPr/>
        </p:nvSpPr>
        <p:spPr>
          <a:xfrm>
            <a:off x="247288" y="1533202"/>
            <a:ext cx="3992594" cy="4524275"/>
          </a:xfrm>
          <a:prstGeom prst="rect">
            <a:avLst/>
          </a:prstGeom>
          <a:noFill/>
          <a:ln>
            <a:solidFill>
              <a:schemeClr val="tx2"/>
            </a:solid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AutoNum type="arabicPeriod"/>
            </a:pPr>
            <a:r>
              <a:rPr lang="en-US" sz="1550" i="0" u="none" strike="noStrike" cap="none" dirty="0">
                <a:latin typeface="Verdana"/>
                <a:ea typeface="Verdana"/>
                <a:cs typeface="Verdana"/>
                <a:sym typeface="Verdana"/>
              </a:rPr>
              <a:t>The</a:t>
            </a:r>
            <a:r>
              <a:rPr lang="en-US" sz="1550" b="1" i="0" u="none" strike="noStrike" cap="none" dirty="0">
                <a:solidFill>
                  <a:srgbClr val="0070C0"/>
                </a:solidFill>
                <a:latin typeface="Verdana"/>
                <a:ea typeface="Verdana"/>
                <a:cs typeface="Verdana"/>
                <a:sym typeface="Verdana"/>
              </a:rPr>
              <a:t> Flash Memory </a:t>
            </a:r>
            <a:r>
              <a:rPr lang="en-US" sz="1550" i="0" u="none" strike="noStrike" cap="none" dirty="0">
                <a:solidFill>
                  <a:schemeClr val="dk1"/>
                </a:solidFill>
                <a:latin typeface="Verdana"/>
                <a:ea typeface="Verdana"/>
                <a:cs typeface="Verdana"/>
                <a:sym typeface="Verdana"/>
              </a:rPr>
              <a:t>is responsible for storing data (non-volatile memory NAND memory chip).</a:t>
            </a:r>
          </a:p>
          <a:p>
            <a:pPr marL="342900" marR="0" lvl="0" indent="-342900" algn="just" rtl="0">
              <a:lnSpc>
                <a:spcPct val="150000"/>
              </a:lnSpc>
              <a:spcBef>
                <a:spcPts val="0"/>
              </a:spcBef>
              <a:spcAft>
                <a:spcPts val="0"/>
              </a:spcAft>
              <a:buAutoNum type="arabicPeriod"/>
            </a:pPr>
            <a:r>
              <a:rPr lang="en-US" sz="1550" dirty="0">
                <a:solidFill>
                  <a:schemeClr val="dk1"/>
                </a:solidFill>
                <a:latin typeface="Verdana"/>
                <a:ea typeface="Verdana"/>
                <a:cs typeface="Verdana"/>
                <a:sym typeface="Verdana"/>
              </a:rPr>
              <a:t>The </a:t>
            </a:r>
            <a:r>
              <a:rPr lang="en-US" sz="1550" b="1" dirty="0">
                <a:solidFill>
                  <a:srgbClr val="0070C0"/>
                </a:solidFill>
                <a:latin typeface="Verdana"/>
                <a:ea typeface="Verdana"/>
                <a:cs typeface="Verdana"/>
                <a:sym typeface="Verdana"/>
              </a:rPr>
              <a:t>Controller</a:t>
            </a:r>
            <a:r>
              <a:rPr lang="en-US" sz="1550" dirty="0">
                <a:solidFill>
                  <a:schemeClr val="dk1"/>
                </a:solidFill>
                <a:latin typeface="Verdana"/>
                <a:ea typeface="Verdana"/>
                <a:cs typeface="Verdana"/>
                <a:sym typeface="Verdana"/>
              </a:rPr>
              <a:t> is responsible for how data gets stored in a flash memory.</a:t>
            </a:r>
          </a:p>
          <a:p>
            <a:pPr marL="342900" marR="0" lvl="0" indent="-342900" algn="just" rtl="0">
              <a:lnSpc>
                <a:spcPct val="150000"/>
              </a:lnSpc>
              <a:spcBef>
                <a:spcPts val="0"/>
              </a:spcBef>
              <a:spcAft>
                <a:spcPts val="0"/>
              </a:spcAft>
              <a:buAutoNum type="arabicPeriod"/>
            </a:pPr>
            <a:r>
              <a:rPr lang="en-US" sz="1550" i="0" u="none" strike="noStrike" cap="none" dirty="0">
                <a:solidFill>
                  <a:schemeClr val="dk1"/>
                </a:solidFill>
                <a:latin typeface="Verdana"/>
                <a:ea typeface="Verdana"/>
                <a:cs typeface="Verdana"/>
                <a:sym typeface="Verdana"/>
              </a:rPr>
              <a:t>The </a:t>
            </a:r>
            <a:r>
              <a:rPr lang="en-US" sz="1550" b="1" i="0" u="none" strike="noStrike" cap="none" dirty="0">
                <a:solidFill>
                  <a:srgbClr val="0070C0"/>
                </a:solidFill>
                <a:latin typeface="Verdana"/>
                <a:ea typeface="Verdana"/>
                <a:cs typeface="Verdana"/>
                <a:sym typeface="Verdana"/>
              </a:rPr>
              <a:t>Cache</a:t>
            </a:r>
            <a:r>
              <a:rPr lang="en-US" sz="1550" i="0" u="none" strike="noStrike" cap="none" dirty="0">
                <a:solidFill>
                  <a:schemeClr val="dk1"/>
                </a:solidFill>
                <a:latin typeface="Verdana"/>
                <a:ea typeface="Verdana"/>
                <a:cs typeface="Verdana"/>
                <a:sym typeface="Verdana"/>
              </a:rPr>
              <a:t> is use</a:t>
            </a:r>
            <a:r>
              <a:rPr lang="en-US" sz="1550" dirty="0">
                <a:solidFill>
                  <a:schemeClr val="dk1"/>
                </a:solidFill>
                <a:latin typeface="Verdana"/>
                <a:ea typeface="Verdana"/>
                <a:cs typeface="Verdana"/>
                <a:sym typeface="Verdana"/>
              </a:rPr>
              <a:t>d to improves the performance of SSD. </a:t>
            </a:r>
          </a:p>
          <a:p>
            <a:pPr marL="342900" marR="0" lvl="0" indent="-342900" algn="just" rtl="0">
              <a:lnSpc>
                <a:spcPct val="150000"/>
              </a:lnSpc>
              <a:spcBef>
                <a:spcPts val="0"/>
              </a:spcBef>
              <a:spcAft>
                <a:spcPts val="0"/>
              </a:spcAft>
              <a:buAutoNum type="arabicPeriod"/>
            </a:pPr>
            <a:r>
              <a:rPr lang="en-US" sz="1550" dirty="0">
                <a:solidFill>
                  <a:schemeClr val="dk1"/>
                </a:solidFill>
                <a:latin typeface="Verdana"/>
                <a:ea typeface="Verdana"/>
                <a:cs typeface="Verdana"/>
                <a:sym typeface="Verdana"/>
              </a:rPr>
              <a:t>The </a:t>
            </a:r>
            <a:r>
              <a:rPr lang="en-US" sz="1550" b="1" dirty="0">
                <a:solidFill>
                  <a:srgbClr val="0070C0"/>
                </a:solidFill>
                <a:latin typeface="Verdana"/>
                <a:ea typeface="Verdana"/>
                <a:cs typeface="Verdana"/>
                <a:sym typeface="Verdana"/>
              </a:rPr>
              <a:t>Connection interface </a:t>
            </a:r>
            <a:r>
              <a:rPr lang="en-US" sz="1550" dirty="0">
                <a:solidFill>
                  <a:schemeClr val="dk1"/>
                </a:solidFill>
                <a:latin typeface="Verdana"/>
                <a:ea typeface="Verdana"/>
                <a:cs typeface="Verdana"/>
                <a:sym typeface="Verdana"/>
              </a:rPr>
              <a:t>is a physical connector for interact of SSD controller with the motherboard. (SATA, PCIe) </a:t>
            </a:r>
            <a:r>
              <a:rPr lang="en-US" sz="1550" i="0" u="none" strike="noStrike" cap="none" dirty="0">
                <a:solidFill>
                  <a:schemeClr val="dk1"/>
                </a:solidFill>
                <a:latin typeface="Verdana"/>
                <a:ea typeface="Verdana"/>
                <a:cs typeface="Verdana"/>
                <a:sym typeface="Verdana"/>
              </a:rPr>
              <a:t>  </a:t>
            </a:r>
            <a:endParaRPr sz="1550" i="0" u="none" strike="noStrike" cap="none" dirty="0">
              <a:solidFill>
                <a:schemeClr val="dk1"/>
              </a:solidFill>
              <a:latin typeface="Verdana"/>
              <a:ea typeface="Verdana"/>
              <a:cs typeface="Verdana"/>
              <a:sym typeface="Verdana"/>
            </a:endParaRPr>
          </a:p>
        </p:txBody>
      </p:sp>
      <p:sp>
        <p:nvSpPr>
          <p:cNvPr id="9" name="TextBox 8">
            <a:extLst>
              <a:ext uri="{FF2B5EF4-FFF2-40B4-BE49-F238E27FC236}">
                <a16:creationId xmlns:a16="http://schemas.microsoft.com/office/drawing/2014/main" id="{C792D0EB-2391-23ED-0392-1B99AC2FC019}"/>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0" name="Picture 8">
            <a:extLst>
              <a:ext uri="{FF2B5EF4-FFF2-40B4-BE49-F238E27FC236}">
                <a16:creationId xmlns:a16="http://schemas.microsoft.com/office/drawing/2014/main" id="{54E1A1E4-545C-C882-BA6D-E65FB06C0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182311C2-88F1-B30D-E473-2C3A09072C6F}"/>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12" name="Picture 10">
            <a:extLst>
              <a:ext uri="{FF2B5EF4-FFF2-40B4-BE49-F238E27FC236}">
                <a16:creationId xmlns:a16="http://schemas.microsoft.com/office/drawing/2014/main" id="{E9410494-D554-F9F1-8AEE-33587987D0F2}"/>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9617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8;p4">
            <a:extLst>
              <a:ext uri="{FF2B5EF4-FFF2-40B4-BE49-F238E27FC236}">
                <a16:creationId xmlns:a16="http://schemas.microsoft.com/office/drawing/2014/main" id="{0DAE736E-AD90-A51D-6014-2B89444BC8FC}"/>
              </a:ext>
            </a:extLst>
          </p:cNvPr>
          <p:cNvSpPr txBox="1"/>
          <p:nvPr/>
        </p:nvSpPr>
        <p:spPr>
          <a:xfrm>
            <a:off x="3478961" y="0"/>
            <a:ext cx="5234078"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B0F0"/>
                </a:solidFill>
                <a:effectLst/>
                <a:uLnTx/>
                <a:uFillTx/>
                <a:latin typeface="Verdana"/>
                <a:ea typeface="Verdana"/>
                <a:cs typeface="Arial"/>
                <a:sym typeface="Verdana"/>
              </a:rPr>
              <a:t>Different Type of SSD</a:t>
            </a:r>
            <a:endParaRPr kumimoji="0" sz="1400" b="0" i="0" u="none" strike="noStrike" kern="0" cap="none" spc="0" normalizeH="0" baseline="0" noProof="0" dirty="0">
              <a:ln>
                <a:noFill/>
              </a:ln>
              <a:solidFill>
                <a:srgbClr val="00B0F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B6EA0FDD-F497-7303-E44B-CD6932C7BA4F}"/>
              </a:ext>
            </a:extLst>
          </p:cNvPr>
          <p:cNvPicPr>
            <a:picLocks noChangeAspect="1"/>
          </p:cNvPicPr>
          <p:nvPr/>
        </p:nvPicPr>
        <p:blipFill rotWithShape="1">
          <a:blip r:embed="rId2"/>
          <a:srcRect b="45848"/>
          <a:stretch/>
        </p:blipFill>
        <p:spPr>
          <a:xfrm>
            <a:off x="475890" y="2222910"/>
            <a:ext cx="11107003" cy="2840796"/>
          </a:xfrm>
          <a:prstGeom prst="rect">
            <a:avLst/>
          </a:prstGeom>
        </p:spPr>
      </p:pic>
    </p:spTree>
    <p:extLst>
      <p:ext uri="{BB962C8B-B14F-4D97-AF65-F5344CB8AC3E}">
        <p14:creationId xmlns:p14="http://schemas.microsoft.com/office/powerpoint/2010/main" val="159487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43000"/>
              </a:schemeClr>
            </a:gs>
            <a:gs pos="91000">
              <a:schemeClr val="accent2">
                <a:lumMod val="75000"/>
              </a:schemeClr>
            </a:gs>
          </a:gsLst>
          <a:lin ang="10800000" scaled="1"/>
        </a:gradFill>
        <a:effectLst/>
      </p:bgPr>
    </p:bg>
    <p:spTree>
      <p:nvGrpSpPr>
        <p:cNvPr id="1" name=""/>
        <p:cNvGrpSpPr/>
        <p:nvPr/>
      </p:nvGrpSpPr>
      <p:grpSpPr>
        <a:xfrm>
          <a:off x="0" y="0"/>
          <a:ext cx="0" cy="0"/>
          <a:chOff x="0" y="0"/>
          <a:chExt cx="0" cy="0"/>
        </a:xfrm>
      </p:grpSpPr>
      <p:sp>
        <p:nvSpPr>
          <p:cNvPr id="2" name="Google Shape;58;p4">
            <a:extLst>
              <a:ext uri="{FF2B5EF4-FFF2-40B4-BE49-F238E27FC236}">
                <a16:creationId xmlns:a16="http://schemas.microsoft.com/office/drawing/2014/main" id="{1D6646E8-6D3B-EDD2-3228-08031EAF0F5C}"/>
              </a:ext>
            </a:extLst>
          </p:cNvPr>
          <p:cNvSpPr txBox="1"/>
          <p:nvPr/>
        </p:nvSpPr>
        <p:spPr>
          <a:xfrm>
            <a:off x="3573852" y="2898132"/>
            <a:ext cx="5234078"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0" u="none" strike="noStrike" kern="0" cap="none" spc="0" normalizeH="0" baseline="0" noProof="0" dirty="0">
                <a:ln>
                  <a:noFill/>
                </a:ln>
                <a:solidFill>
                  <a:srgbClr val="000000"/>
                </a:solidFill>
                <a:effectLst/>
                <a:uLnTx/>
                <a:uFillTx/>
                <a:latin typeface="Verdana"/>
                <a:ea typeface="Verdana"/>
                <a:cs typeface="Arial"/>
                <a:sym typeface="Verdana"/>
              </a:rPr>
              <a:t>HDD vs SSD</a:t>
            </a:r>
            <a:endParaRPr kumimoji="0" sz="2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2" descr="SSD Drive Vector Icons free download in SVG, PNG Format">
            <a:extLst>
              <a:ext uri="{FF2B5EF4-FFF2-40B4-BE49-F238E27FC236}">
                <a16:creationId xmlns:a16="http://schemas.microsoft.com/office/drawing/2014/main" id="{A3589BB0-F323-465E-D587-387CAFD3B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821" y="2189421"/>
            <a:ext cx="3591449" cy="35914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500GB Used Desktop Hard Drive - Newline Computers">
            <a:extLst>
              <a:ext uri="{FF2B5EF4-FFF2-40B4-BE49-F238E27FC236}">
                <a16:creationId xmlns:a16="http://schemas.microsoft.com/office/drawing/2014/main" id="{79E858D1-ECE7-5C6D-6BC8-EFD2154C636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8304" y="1586266"/>
            <a:ext cx="4505663" cy="450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49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6"/>
          <p:cNvSpPr txBox="1">
            <a:spLocks noGrp="1"/>
          </p:cNvSpPr>
          <p:nvPr>
            <p:ph type="title" idx="4294967295"/>
          </p:nvPr>
        </p:nvSpPr>
        <p:spPr>
          <a:xfrm>
            <a:off x="2397844" y="0"/>
            <a:ext cx="7627788" cy="9413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dirty="0">
                <a:solidFill>
                  <a:srgbClr val="FF0000"/>
                </a:solidFill>
                <a:latin typeface="Verdana" panose="020B0604030504040204" pitchFamily="34" charset="0"/>
                <a:ea typeface="Verdana" panose="020B0604030504040204" pitchFamily="34" charset="0"/>
              </a:rPr>
              <a:t>Advantages of SSD over HDD</a:t>
            </a:r>
            <a:endParaRPr sz="3200" b="1" dirty="0">
              <a:solidFill>
                <a:srgbClr val="FF0000"/>
              </a:solidFill>
              <a:latin typeface="Verdana" panose="020B0604030504040204" pitchFamily="34" charset="0"/>
              <a:ea typeface="Verdana" panose="020B0604030504040204" pitchFamily="34" charset="0"/>
            </a:endParaRPr>
          </a:p>
        </p:txBody>
      </p:sp>
      <p:sp>
        <p:nvSpPr>
          <p:cNvPr id="172" name="Google Shape;172;p16"/>
          <p:cNvSpPr/>
          <p:nvPr/>
        </p:nvSpPr>
        <p:spPr>
          <a:xfrm>
            <a:off x="776377" y="1815860"/>
            <a:ext cx="10901591" cy="36932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Verdana"/>
                <a:ea typeface="Verdana"/>
                <a:cs typeface="Verdana"/>
                <a:sym typeface="Verdana"/>
              </a:rPr>
              <a:t>SSD has advantages over HDD: </a:t>
            </a:r>
            <a:endParaRPr sz="1800" dirty="0">
              <a:solidFill>
                <a:schemeClr val="dk1"/>
              </a:solidFill>
              <a:latin typeface="Verdana"/>
              <a:ea typeface="Verdana"/>
              <a:cs typeface="Verdana"/>
              <a:sym typeface="Verdana"/>
            </a:endParaRPr>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Access time</a:t>
            </a:r>
            <a:r>
              <a:rPr lang="en-US" sz="1800" b="0" i="0" u="none" strike="noStrike" cap="none" dirty="0">
                <a:solidFill>
                  <a:schemeClr val="dk1"/>
                </a:solidFill>
                <a:latin typeface="Verdana"/>
                <a:ea typeface="Verdana"/>
                <a:cs typeface="Verdana"/>
                <a:sym typeface="Verdana"/>
              </a:rPr>
              <a:t>: speed to access data faster than HDD ( 2 or 3 times) </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Reliability</a:t>
            </a:r>
            <a:r>
              <a:rPr lang="en-US" sz="1800" b="0" i="0" u="none" strike="noStrike" cap="none" dirty="0">
                <a:solidFill>
                  <a:schemeClr val="dk1"/>
                </a:solidFill>
                <a:latin typeface="Verdana"/>
                <a:ea typeface="Verdana"/>
                <a:cs typeface="Verdana"/>
                <a:sym typeface="Verdana"/>
              </a:rPr>
              <a:t>: has no moving parts, it use flash memory to store data. </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Power</a:t>
            </a:r>
            <a:r>
              <a:rPr lang="en-US" sz="1800" b="0" i="0" u="none" strike="noStrike" cap="none" dirty="0">
                <a:solidFill>
                  <a:schemeClr val="dk1"/>
                </a:solidFill>
                <a:latin typeface="Verdana"/>
                <a:ea typeface="Verdana"/>
                <a:cs typeface="Verdana"/>
                <a:sym typeface="Verdana"/>
              </a:rPr>
              <a:t>: uses less power than a standard HDD</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Noise</a:t>
            </a:r>
            <a:r>
              <a:rPr lang="en-US" sz="1800" b="0" i="0" u="none" strike="noStrike" cap="none" dirty="0">
                <a:solidFill>
                  <a:schemeClr val="dk1"/>
                </a:solidFill>
                <a:latin typeface="Verdana"/>
                <a:ea typeface="Verdana"/>
                <a:cs typeface="Verdana"/>
                <a:sym typeface="Verdana"/>
              </a:rPr>
              <a:t>: With no moving parts SSD generates no noise</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Size</a:t>
            </a:r>
            <a:r>
              <a:rPr lang="en-US" sz="1800" b="0" i="0" u="none" strike="noStrike" cap="none" dirty="0">
                <a:solidFill>
                  <a:schemeClr val="dk1"/>
                </a:solidFill>
                <a:latin typeface="Verdana"/>
                <a:ea typeface="Verdana"/>
                <a:cs typeface="Verdana"/>
                <a:sym typeface="Verdana"/>
              </a:rPr>
              <a:t>: SSD is available in 2.5”, 1.8” and 1.0” – smaller and lightweigh</a:t>
            </a:r>
            <a:r>
              <a:rPr lang="en-US" dirty="0">
                <a:solidFill>
                  <a:schemeClr val="dk1"/>
                </a:solidFill>
                <a:latin typeface="Verdana"/>
                <a:ea typeface="Verdana"/>
                <a:cs typeface="Verdana"/>
                <a:sym typeface="Verdana"/>
              </a:rPr>
              <a:t>t</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Heat</a:t>
            </a:r>
            <a:r>
              <a:rPr lang="en-US" sz="1800" b="0" i="0" u="none" strike="noStrike" cap="none" dirty="0">
                <a:solidFill>
                  <a:schemeClr val="dk1"/>
                </a:solidFill>
                <a:latin typeface="Verdana"/>
                <a:ea typeface="Verdana"/>
                <a:cs typeface="Verdana"/>
                <a:sym typeface="Verdana"/>
              </a:rPr>
              <a:t>: generate less heat, helping to increase its </a:t>
            </a:r>
            <a:r>
              <a:rPr lang="en-US" sz="1800" dirty="0">
                <a:solidFill>
                  <a:schemeClr val="dk1"/>
                </a:solidFill>
                <a:latin typeface="Verdana"/>
                <a:ea typeface="Verdana"/>
                <a:cs typeface="Verdana"/>
                <a:sym typeface="Verdana"/>
              </a:rPr>
              <a:t>lifespan</a:t>
            </a:r>
            <a:r>
              <a:rPr lang="en-US" sz="1800" b="0" i="0" u="none" strike="noStrike" cap="none" dirty="0">
                <a:solidFill>
                  <a:schemeClr val="dk1"/>
                </a:solidFill>
                <a:latin typeface="Verdana"/>
                <a:ea typeface="Verdana"/>
                <a:cs typeface="Verdana"/>
                <a:sym typeface="Verdana"/>
              </a:rPr>
              <a:t> </a:t>
            </a:r>
            <a:endParaRPr dirty="0"/>
          </a:p>
        </p:txBody>
      </p:sp>
      <p:sp>
        <p:nvSpPr>
          <p:cNvPr id="2" name="TextBox 1">
            <a:extLst>
              <a:ext uri="{FF2B5EF4-FFF2-40B4-BE49-F238E27FC236}">
                <a16:creationId xmlns:a16="http://schemas.microsoft.com/office/drawing/2014/main" id="{40CD8F43-C919-44F0-273C-8D9D24472B77}"/>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3" name="Picture 8">
            <a:extLst>
              <a:ext uri="{FF2B5EF4-FFF2-40B4-BE49-F238E27FC236}">
                <a16:creationId xmlns:a16="http://schemas.microsoft.com/office/drawing/2014/main" id="{D2C09459-1E36-D2AA-1ED9-8DB91B3FF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E9CBCA17-74D5-8093-22BC-3B92CECA63C2}"/>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5" name="Picture 10">
            <a:extLst>
              <a:ext uri="{FF2B5EF4-FFF2-40B4-BE49-F238E27FC236}">
                <a16:creationId xmlns:a16="http://schemas.microsoft.com/office/drawing/2014/main" id="{85BDB80F-EE9D-1C23-515D-A3F0B08BBBC9}"/>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Download Advantages Icon Png - Benefit Clipart Png - Full Size PNG Image -  PNGkit">
            <a:extLst>
              <a:ext uri="{FF2B5EF4-FFF2-40B4-BE49-F238E27FC236}">
                <a16:creationId xmlns:a16="http://schemas.microsoft.com/office/drawing/2014/main" id="{D5BB1F12-1C31-5635-AF74-9550EE2A5BC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329107" y="195291"/>
            <a:ext cx="1348862" cy="1348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2"/>
          <p:cNvSpPr txBox="1"/>
          <p:nvPr/>
        </p:nvSpPr>
        <p:spPr>
          <a:xfrm>
            <a:off x="1371600" y="786441"/>
            <a:ext cx="9220200" cy="1295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rgbClr val="22BBEA"/>
                </a:solidFill>
                <a:latin typeface="Verdana"/>
                <a:ea typeface="Verdana"/>
                <a:cs typeface="Verdana"/>
                <a:sym typeface="Verdana"/>
              </a:rPr>
              <a:t>But, </a:t>
            </a:r>
            <a:r>
              <a:rPr lang="en-US" sz="3200" b="1" dirty="0">
                <a:solidFill>
                  <a:schemeClr val="dk1"/>
                </a:solidFill>
                <a:latin typeface="Verdana"/>
                <a:ea typeface="Verdana"/>
                <a:cs typeface="Verdana"/>
                <a:sym typeface="Verdana"/>
              </a:rPr>
              <a:t>SSDs aren’t as popular as you might think?</a:t>
            </a:r>
            <a:endParaRPr dirty="0"/>
          </a:p>
        </p:txBody>
      </p:sp>
      <p:pic>
        <p:nvPicPr>
          <p:cNvPr id="141" name="Google Shape;141;p12" descr="Image result for shock icon"/>
          <p:cNvPicPr preferRelativeResize="0"/>
          <p:nvPr/>
        </p:nvPicPr>
        <p:blipFill rotWithShape="1">
          <a:blip r:embed="rId3">
            <a:alphaModFix/>
          </a:blip>
          <a:srcRect/>
          <a:stretch/>
        </p:blipFill>
        <p:spPr>
          <a:xfrm>
            <a:off x="4505864" y="2872597"/>
            <a:ext cx="3505200" cy="350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3"/>
          <p:cNvPicPr preferRelativeResize="0"/>
          <p:nvPr/>
        </p:nvPicPr>
        <p:blipFill rotWithShape="1">
          <a:blip r:embed="rId3">
            <a:alphaModFix/>
          </a:blip>
          <a:srcRect/>
          <a:stretch/>
        </p:blipFill>
        <p:spPr>
          <a:xfrm>
            <a:off x="2602302" y="1302589"/>
            <a:ext cx="6822864" cy="4800600"/>
          </a:xfrm>
          <a:prstGeom prst="rect">
            <a:avLst/>
          </a:prstGeom>
          <a:noFill/>
          <a:ln>
            <a:noFill/>
          </a:ln>
        </p:spPr>
      </p:pic>
      <p:sp>
        <p:nvSpPr>
          <p:cNvPr id="147" name="Google Shape;147;p13"/>
          <p:cNvSpPr/>
          <p:nvPr/>
        </p:nvSpPr>
        <p:spPr>
          <a:xfrm>
            <a:off x="457200" y="6324600"/>
            <a:ext cx="32454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6C7C92"/>
                </a:solidFill>
                <a:latin typeface="Proxima Nova"/>
                <a:ea typeface="Proxima Nova"/>
                <a:cs typeface="Proxima Nova"/>
                <a:sym typeface="Proxima Nova"/>
              </a:rPr>
              <a:t>Avast News, 29 January 2019</a:t>
            </a:r>
            <a:endParaRPr sz="1800">
              <a:solidFill>
                <a:schemeClr val="dk1"/>
              </a:solidFill>
              <a:latin typeface="Verdana"/>
              <a:ea typeface="Verdana"/>
              <a:cs typeface="Verdana"/>
              <a:sym typeface="Verdana"/>
            </a:endParaRPr>
          </a:p>
        </p:txBody>
      </p:sp>
      <p:sp>
        <p:nvSpPr>
          <p:cNvPr id="148" name="Google Shape;148;p13"/>
          <p:cNvSpPr txBox="1"/>
          <p:nvPr/>
        </p:nvSpPr>
        <p:spPr>
          <a:xfrm>
            <a:off x="1371600" y="-11274"/>
            <a:ext cx="8734753" cy="94096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Verdana"/>
                <a:ea typeface="Verdana"/>
                <a:cs typeface="Verdana"/>
                <a:sym typeface="Verdana"/>
              </a:rPr>
              <a:t>Percentage of people who use hard drive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3974-9CD5-20CC-FC70-A8B875066422}"/>
              </a:ext>
            </a:extLst>
          </p:cNvPr>
          <p:cNvSpPr txBox="1">
            <a:spLocks/>
          </p:cNvSpPr>
          <p:nvPr/>
        </p:nvSpPr>
        <p:spPr>
          <a:xfrm>
            <a:off x="2797835" y="101409"/>
            <a:ext cx="9394165" cy="8302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70C0"/>
                </a:solidFill>
                <a:latin typeface="Verdana" panose="020B0604030504040204" pitchFamily="34" charset="0"/>
                <a:ea typeface="Verdana" panose="020B0604030504040204" pitchFamily="34" charset="0"/>
              </a:rPr>
              <a:t>Finds out how much Storage Space you have</a:t>
            </a:r>
          </a:p>
        </p:txBody>
      </p:sp>
      <p:pic>
        <p:nvPicPr>
          <p:cNvPr id="4" name="Picture 3">
            <a:extLst>
              <a:ext uri="{FF2B5EF4-FFF2-40B4-BE49-F238E27FC236}">
                <a16:creationId xmlns:a16="http://schemas.microsoft.com/office/drawing/2014/main" id="{E232F62A-21B6-1AF2-DC92-C0E35B88E311}"/>
              </a:ext>
            </a:extLst>
          </p:cNvPr>
          <p:cNvPicPr>
            <a:picLocks noChangeAspect="1"/>
          </p:cNvPicPr>
          <p:nvPr/>
        </p:nvPicPr>
        <p:blipFill rotWithShape="1">
          <a:blip r:embed="rId2"/>
          <a:srcRect t="441" b="1"/>
          <a:stretch/>
        </p:blipFill>
        <p:spPr>
          <a:xfrm>
            <a:off x="3088255" y="1250830"/>
            <a:ext cx="8760801" cy="4856671"/>
          </a:xfrm>
          <a:prstGeom prst="rect">
            <a:avLst/>
          </a:prstGeom>
        </p:spPr>
      </p:pic>
      <p:sp>
        <p:nvSpPr>
          <p:cNvPr id="5" name="TextBox 9">
            <a:extLst>
              <a:ext uri="{FF2B5EF4-FFF2-40B4-BE49-F238E27FC236}">
                <a16:creationId xmlns:a16="http://schemas.microsoft.com/office/drawing/2014/main" id="{AD2639BF-6FDF-B58C-F1F1-2EC855288A7E}"/>
              </a:ext>
            </a:extLst>
          </p:cNvPr>
          <p:cNvSpPr txBox="1">
            <a:spLocks noChangeArrowheads="1"/>
          </p:cNvSpPr>
          <p:nvPr/>
        </p:nvSpPr>
        <p:spPr bwMode="auto">
          <a:xfrm>
            <a:off x="425915" y="3313692"/>
            <a:ext cx="198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i="1" dirty="0">
                <a:solidFill>
                  <a:srgbClr val="00B050"/>
                </a:solidFill>
                <a:latin typeface="Verdana" panose="020B0604030504040204" pitchFamily="34" charset="0"/>
                <a:ea typeface="Verdana" panose="020B0604030504040204" pitchFamily="34" charset="0"/>
              </a:rPr>
              <a:t>Task Manager</a:t>
            </a:r>
          </a:p>
        </p:txBody>
      </p:sp>
      <p:sp>
        <p:nvSpPr>
          <p:cNvPr id="6" name="Rectangle 5">
            <a:extLst>
              <a:ext uri="{FF2B5EF4-FFF2-40B4-BE49-F238E27FC236}">
                <a16:creationId xmlns:a16="http://schemas.microsoft.com/office/drawing/2014/main" id="{7128EE4B-2506-EA4A-F819-A47347D4427D}"/>
              </a:ext>
            </a:extLst>
          </p:cNvPr>
          <p:cNvSpPr/>
          <p:nvPr/>
        </p:nvSpPr>
        <p:spPr>
          <a:xfrm>
            <a:off x="3148642" y="3313692"/>
            <a:ext cx="1906437" cy="7062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1EF484-EF6D-ECD7-148B-F338E78A1E1B}"/>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8" name="Picture 8">
            <a:extLst>
              <a:ext uri="{FF2B5EF4-FFF2-40B4-BE49-F238E27FC236}">
                <a16:creationId xmlns:a16="http://schemas.microsoft.com/office/drawing/2014/main" id="{07D8D3B0-FF86-82DD-E5A9-1B56E56E8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414E41C9-2C5C-C666-11B1-D12D4552B022}"/>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0" name="Picture 10">
            <a:extLst>
              <a:ext uri="{FF2B5EF4-FFF2-40B4-BE49-F238E27FC236}">
                <a16:creationId xmlns:a16="http://schemas.microsoft.com/office/drawing/2014/main" id="{4C890F0B-543C-753D-AF3D-C818F862617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947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89A7065B-F441-A521-DB91-B4E4CB31ABB1}"/>
              </a:ext>
            </a:extLst>
          </p:cNvPr>
          <p:cNvSpPr txBox="1"/>
          <p:nvPr/>
        </p:nvSpPr>
        <p:spPr>
          <a:xfrm>
            <a:off x="0" y="0"/>
            <a:ext cx="2031937" cy="369332"/>
          </a:xfrm>
          <a:prstGeom prst="rect">
            <a:avLst/>
          </a:prstGeom>
          <a:solidFill>
            <a:srgbClr val="FF6699"/>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EXPLORE</a:t>
            </a:r>
          </a:p>
        </p:txBody>
      </p:sp>
      <p:pic>
        <p:nvPicPr>
          <p:cNvPr id="3" name="Picture 2">
            <a:extLst>
              <a:ext uri="{FF2B5EF4-FFF2-40B4-BE49-F238E27FC236}">
                <a16:creationId xmlns:a16="http://schemas.microsoft.com/office/drawing/2014/main" id="{0DD8A683-42BE-FBDF-E1BC-19482197334B}"/>
              </a:ext>
            </a:extLst>
          </p:cNvPr>
          <p:cNvPicPr>
            <a:picLocks noChangeAspect="1"/>
          </p:cNvPicPr>
          <p:nvPr/>
        </p:nvPicPr>
        <p:blipFill>
          <a:blip r:embed="rId2"/>
          <a:stretch>
            <a:fillRect/>
          </a:stretch>
        </p:blipFill>
        <p:spPr>
          <a:xfrm>
            <a:off x="915461" y="599552"/>
            <a:ext cx="186684" cy="371292"/>
          </a:xfrm>
          <a:prstGeom prst="rect">
            <a:avLst/>
          </a:prstGeom>
        </p:spPr>
      </p:pic>
      <p:pic>
        <p:nvPicPr>
          <p:cNvPr id="4" name="Picture 3">
            <a:extLst>
              <a:ext uri="{FF2B5EF4-FFF2-40B4-BE49-F238E27FC236}">
                <a16:creationId xmlns:a16="http://schemas.microsoft.com/office/drawing/2014/main" id="{C76D8F29-D380-A3E1-A492-30467C374CBC}"/>
              </a:ext>
            </a:extLst>
          </p:cNvPr>
          <p:cNvPicPr>
            <a:picLocks noChangeAspect="1"/>
          </p:cNvPicPr>
          <p:nvPr/>
        </p:nvPicPr>
        <p:blipFill>
          <a:blip r:embed="rId2"/>
          <a:stretch>
            <a:fillRect/>
          </a:stretch>
        </p:blipFill>
        <p:spPr>
          <a:xfrm>
            <a:off x="1287887" y="585977"/>
            <a:ext cx="186684" cy="371292"/>
          </a:xfrm>
          <a:prstGeom prst="rect">
            <a:avLst/>
          </a:prstGeom>
        </p:spPr>
      </p:pic>
      <p:pic>
        <p:nvPicPr>
          <p:cNvPr id="5" name="Picture 4">
            <a:extLst>
              <a:ext uri="{FF2B5EF4-FFF2-40B4-BE49-F238E27FC236}">
                <a16:creationId xmlns:a16="http://schemas.microsoft.com/office/drawing/2014/main" id="{CEF868AF-530A-B1A3-692B-D36404BD1FFA}"/>
              </a:ext>
            </a:extLst>
          </p:cNvPr>
          <p:cNvPicPr>
            <a:picLocks noChangeAspect="1"/>
          </p:cNvPicPr>
          <p:nvPr/>
        </p:nvPicPr>
        <p:blipFill>
          <a:blip r:embed="rId2"/>
          <a:stretch>
            <a:fillRect/>
          </a:stretch>
        </p:blipFill>
        <p:spPr>
          <a:xfrm>
            <a:off x="1102145" y="590503"/>
            <a:ext cx="186684" cy="371292"/>
          </a:xfrm>
          <a:prstGeom prst="rect">
            <a:avLst/>
          </a:prstGeom>
        </p:spPr>
      </p:pic>
      <p:pic>
        <p:nvPicPr>
          <p:cNvPr id="6" name="Picture 5">
            <a:extLst>
              <a:ext uri="{FF2B5EF4-FFF2-40B4-BE49-F238E27FC236}">
                <a16:creationId xmlns:a16="http://schemas.microsoft.com/office/drawing/2014/main" id="{4ACFAA6B-54A8-6A53-DDE4-AC3E18534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48" y="486656"/>
            <a:ext cx="465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8">
            <a:extLst>
              <a:ext uri="{FF2B5EF4-FFF2-40B4-BE49-F238E27FC236}">
                <a16:creationId xmlns:a16="http://schemas.microsoft.com/office/drawing/2014/main" id="{B7C7E592-93A6-87C4-8B90-490CFB3A7A7F}"/>
              </a:ext>
            </a:extLst>
          </p:cNvPr>
          <p:cNvSpPr txBox="1">
            <a:spLocks noChangeArrowheads="1"/>
          </p:cNvSpPr>
          <p:nvPr/>
        </p:nvSpPr>
        <p:spPr bwMode="auto">
          <a:xfrm>
            <a:off x="83990" y="1000667"/>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fr-FR" sz="1200" dirty="0"/>
              <a:t>5 MIN</a:t>
            </a:r>
            <a:endParaRPr lang="en-US" altLang="fr-FR" sz="1200" dirty="0">
              <a:solidFill>
                <a:srgbClr val="FF0000"/>
              </a:solidFill>
            </a:endParaRPr>
          </a:p>
        </p:txBody>
      </p:sp>
      <p:sp>
        <p:nvSpPr>
          <p:cNvPr id="18" name="Google Shape;321;p5">
            <a:extLst>
              <a:ext uri="{FF2B5EF4-FFF2-40B4-BE49-F238E27FC236}">
                <a16:creationId xmlns:a16="http://schemas.microsoft.com/office/drawing/2014/main" id="{0A00CADC-5AAD-40A4-63BC-F4C10BA6264B}"/>
              </a:ext>
            </a:extLst>
          </p:cNvPr>
          <p:cNvSpPr txBox="1"/>
          <p:nvPr/>
        </p:nvSpPr>
        <p:spPr>
          <a:xfrm rot="-695720">
            <a:off x="7628335" y="2923519"/>
            <a:ext cx="2084164" cy="461624"/>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Verdana"/>
                <a:ea typeface="Verdana"/>
                <a:cs typeface="Verdana"/>
                <a:sym typeface="Verdana"/>
              </a:rPr>
              <a:t>Temporary</a:t>
            </a:r>
            <a:endParaRPr sz="2800" dirty="0"/>
          </a:p>
        </p:txBody>
      </p:sp>
      <p:sp>
        <p:nvSpPr>
          <p:cNvPr id="19" name="Google Shape;322;p5">
            <a:extLst>
              <a:ext uri="{FF2B5EF4-FFF2-40B4-BE49-F238E27FC236}">
                <a16:creationId xmlns:a16="http://schemas.microsoft.com/office/drawing/2014/main" id="{2A102678-75F9-D5F4-B646-095935B5577A}"/>
              </a:ext>
            </a:extLst>
          </p:cNvPr>
          <p:cNvSpPr txBox="1"/>
          <p:nvPr/>
        </p:nvSpPr>
        <p:spPr>
          <a:xfrm rot="-509256">
            <a:off x="7058896" y="5321003"/>
            <a:ext cx="2158216" cy="523180"/>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t>Processing</a:t>
            </a:r>
            <a:endParaRPr sz="2800" b="1" dirty="0"/>
          </a:p>
        </p:txBody>
      </p:sp>
      <p:sp>
        <p:nvSpPr>
          <p:cNvPr id="21" name="Google Shape;317;p5">
            <a:extLst>
              <a:ext uri="{FF2B5EF4-FFF2-40B4-BE49-F238E27FC236}">
                <a16:creationId xmlns:a16="http://schemas.microsoft.com/office/drawing/2014/main" id="{BF98D3A0-2DBA-424D-2F12-64ECA1352563}"/>
              </a:ext>
            </a:extLst>
          </p:cNvPr>
          <p:cNvSpPr txBox="1">
            <a:spLocks/>
          </p:cNvSpPr>
          <p:nvPr/>
        </p:nvSpPr>
        <p:spPr>
          <a:xfrm>
            <a:off x="2950974" y="407913"/>
            <a:ext cx="6196369" cy="11883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6000" dirty="0">
                <a:solidFill>
                  <a:srgbClr val="00B050"/>
                </a:solidFill>
              </a:rPr>
              <a:t>WHAT IS …?</a:t>
            </a:r>
            <a:endParaRPr lang="en-GB" sz="2800" dirty="0"/>
          </a:p>
        </p:txBody>
      </p:sp>
      <p:sp>
        <p:nvSpPr>
          <p:cNvPr id="22" name="Google Shape;318;p5">
            <a:extLst>
              <a:ext uri="{FF2B5EF4-FFF2-40B4-BE49-F238E27FC236}">
                <a16:creationId xmlns:a16="http://schemas.microsoft.com/office/drawing/2014/main" id="{15091840-BEA2-F07C-317D-9D2399232108}"/>
              </a:ext>
            </a:extLst>
          </p:cNvPr>
          <p:cNvSpPr txBox="1"/>
          <p:nvPr/>
        </p:nvSpPr>
        <p:spPr>
          <a:xfrm>
            <a:off x="2314231" y="2720552"/>
            <a:ext cx="2177475" cy="523180"/>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t>Permanent</a:t>
            </a:r>
            <a:endParaRPr sz="2800" b="1" dirty="0"/>
          </a:p>
        </p:txBody>
      </p:sp>
      <p:pic>
        <p:nvPicPr>
          <p:cNvPr id="25" name="Google Shape;324;p5">
            <a:extLst>
              <a:ext uri="{FF2B5EF4-FFF2-40B4-BE49-F238E27FC236}">
                <a16:creationId xmlns:a16="http://schemas.microsoft.com/office/drawing/2014/main" id="{89647DEB-C32A-E01C-82DC-62C34354586D}"/>
              </a:ext>
            </a:extLst>
          </p:cNvPr>
          <p:cNvPicPr preferRelativeResize="0"/>
          <p:nvPr/>
        </p:nvPicPr>
        <p:blipFill rotWithShape="1">
          <a:blip r:embed="rId4">
            <a:alphaModFix/>
          </a:blip>
          <a:srcRect/>
          <a:stretch/>
        </p:blipFill>
        <p:spPr>
          <a:xfrm>
            <a:off x="4229662" y="3154331"/>
            <a:ext cx="3187839" cy="3175142"/>
          </a:xfrm>
          <a:prstGeom prst="rect">
            <a:avLst/>
          </a:prstGeom>
          <a:noFill/>
          <a:ln>
            <a:noFill/>
          </a:ln>
        </p:spPr>
      </p:pic>
      <p:sp>
        <p:nvSpPr>
          <p:cNvPr id="8" name="Google Shape;321;p5">
            <a:extLst>
              <a:ext uri="{FF2B5EF4-FFF2-40B4-BE49-F238E27FC236}">
                <a16:creationId xmlns:a16="http://schemas.microsoft.com/office/drawing/2014/main" id="{AD032654-4C08-F612-9A52-D770FBE27E8C}"/>
              </a:ext>
            </a:extLst>
          </p:cNvPr>
          <p:cNvSpPr txBox="1"/>
          <p:nvPr/>
        </p:nvSpPr>
        <p:spPr>
          <a:xfrm rot="-695720">
            <a:off x="2120371" y="5006532"/>
            <a:ext cx="2084164" cy="461624"/>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Verdana"/>
                <a:ea typeface="Verdana"/>
                <a:cs typeface="Verdana"/>
                <a:sym typeface="Verdana"/>
              </a:rPr>
              <a:t>Storage</a:t>
            </a:r>
            <a:endParaRPr sz="2800" dirty="0"/>
          </a:p>
        </p:txBody>
      </p:sp>
    </p:spTree>
    <p:extLst>
      <p:ext uri="{BB962C8B-B14F-4D97-AF65-F5344CB8AC3E}">
        <p14:creationId xmlns:p14="http://schemas.microsoft.com/office/powerpoint/2010/main" val="123603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366486" y="-62203"/>
            <a:ext cx="8769551"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cap="none" dirty="0">
                <a:solidFill>
                  <a:schemeClr val="tx1"/>
                </a:solidFill>
              </a:rPr>
              <a:t>Relationship Between CPU, RAM, and HDD</a:t>
            </a:r>
          </a:p>
        </p:txBody>
      </p:sp>
      <p:pic>
        <p:nvPicPr>
          <p:cNvPr id="11" name="Picture 2" descr="Image result for CPU&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360" y="1075123"/>
            <a:ext cx="2483917" cy="24839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AM compute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8" y="3233604"/>
            <a:ext cx="4134447" cy="27616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VS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1486" y="4210552"/>
            <a:ext cx="1489028" cy="12712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500GB Used Desktop Hard Drive - Newline Computers">
            <a:extLst>
              <a:ext uri="{FF2B5EF4-FFF2-40B4-BE49-F238E27FC236}">
                <a16:creationId xmlns:a16="http://schemas.microsoft.com/office/drawing/2014/main" id="{C1CD1C5B-DF53-B3C3-512C-7B1AF0EB13EE}"/>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172819" y="3166345"/>
            <a:ext cx="2761682" cy="276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22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135560" y="0"/>
            <a:ext cx="79208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cap="none" dirty="0">
                <a:solidFill>
                  <a:srgbClr val="00B0F0"/>
                </a:solidFill>
              </a:rPr>
              <a:t>Relationship Between CPU and RAM</a:t>
            </a:r>
          </a:p>
        </p:txBody>
      </p:sp>
      <p:pic>
        <p:nvPicPr>
          <p:cNvPr id="3" name="Picture 2"/>
          <p:cNvPicPr>
            <a:picLocks noChangeAspect="1"/>
          </p:cNvPicPr>
          <p:nvPr/>
        </p:nvPicPr>
        <p:blipFill rotWithShape="1">
          <a:blip r:embed="rId3"/>
          <a:srcRect l="4725" t="12130" b="10172"/>
          <a:stretch/>
        </p:blipFill>
        <p:spPr>
          <a:xfrm>
            <a:off x="2116347" y="1413710"/>
            <a:ext cx="8780943" cy="5370790"/>
          </a:xfrm>
          <a:prstGeom prst="rect">
            <a:avLst/>
          </a:prstGeom>
        </p:spPr>
      </p:pic>
    </p:spTree>
    <p:extLst>
      <p:ext uri="{BB962C8B-B14F-4D97-AF65-F5344CB8AC3E}">
        <p14:creationId xmlns:p14="http://schemas.microsoft.com/office/powerpoint/2010/main" val="344267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16FC1-7922-B97A-0EE6-3512BB050237}"/>
              </a:ext>
            </a:extLst>
          </p:cNvPr>
          <p:cNvPicPr>
            <a:picLocks noChangeAspect="1"/>
          </p:cNvPicPr>
          <p:nvPr/>
        </p:nvPicPr>
        <p:blipFill>
          <a:blip r:embed="rId3"/>
          <a:stretch>
            <a:fillRect/>
          </a:stretch>
        </p:blipFill>
        <p:spPr>
          <a:xfrm>
            <a:off x="0" y="-101672"/>
            <a:ext cx="12192000" cy="6959672"/>
          </a:xfrm>
          <a:prstGeom prst="rect">
            <a:avLst/>
          </a:prstGeom>
        </p:spPr>
      </p:pic>
      <p:sp>
        <p:nvSpPr>
          <p:cNvPr id="4" name="Rectangle 3">
            <a:extLst>
              <a:ext uri="{FF2B5EF4-FFF2-40B4-BE49-F238E27FC236}">
                <a16:creationId xmlns:a16="http://schemas.microsoft.com/office/drawing/2014/main" id="{5897660C-727A-BEEA-DB07-56BE26613B95}"/>
              </a:ext>
            </a:extLst>
          </p:cNvPr>
          <p:cNvSpPr/>
          <p:nvPr/>
        </p:nvSpPr>
        <p:spPr>
          <a:xfrm>
            <a:off x="0" y="-101672"/>
            <a:ext cx="12192000" cy="7010508"/>
          </a:xfrm>
          <a:prstGeom prst="rect">
            <a:avLst/>
          </a:prstGeom>
          <a:gradFill flip="none" rotWithShape="1">
            <a:gsLst>
              <a:gs pos="0">
                <a:schemeClr val="tx1">
                  <a:alpha val="76000"/>
                </a:schemeClr>
              </a:gs>
              <a:gs pos="100000">
                <a:schemeClr val="tx1">
                  <a:alpha val="48000"/>
                </a:schemeClr>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B3FC4-BD2B-02F4-9983-004AE960C206}"/>
              </a:ext>
            </a:extLst>
          </p:cNvPr>
          <p:cNvSpPr>
            <a:spLocks noGrp="1"/>
          </p:cNvSpPr>
          <p:nvPr>
            <p:ph type="title"/>
          </p:nvPr>
        </p:nvSpPr>
        <p:spPr>
          <a:xfrm>
            <a:off x="-263952" y="-101672"/>
            <a:ext cx="12389963" cy="5751137"/>
          </a:xfrm>
          <a:effectLst>
            <a:glow rad="63500">
              <a:schemeClr val="accent6">
                <a:satMod val="175000"/>
                <a:alpha val="40000"/>
              </a:schemeClr>
            </a:glow>
          </a:effectLst>
        </p:spPr>
        <p:txBody>
          <a:bodyPr>
            <a:normAutofit/>
          </a:bodyPr>
          <a:lstStyle/>
          <a:p>
            <a:pPr algn="ctr"/>
            <a:r>
              <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a:t>
            </a:r>
            <a:r>
              <a:rPr lang="en-US" sz="115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RAM</a:t>
            </a:r>
            <a:r>
              <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a:r>
            <a:br>
              <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br>
            <a:r>
              <a:rPr lang="en-US" sz="54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(Random Access Memory)</a:t>
            </a:r>
            <a:r>
              <a:rPr lang="en-US" sz="60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a:t>
            </a:r>
            <a:endPar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9757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29000" y="-16834"/>
            <a:ext cx="5175849" cy="939800"/>
          </a:xfrm>
        </p:spPr>
        <p:txBody>
          <a:bodyPr>
            <a:normAutofit/>
          </a:bodyPr>
          <a:lstStyle/>
          <a:p>
            <a:pPr algn="ctr"/>
            <a:r>
              <a:rPr lang="en-US" sz="2800" b="1" dirty="0">
                <a:solidFill>
                  <a:srgbClr val="000000"/>
                </a:solidFill>
                <a:latin typeface="Verdana" panose="020B0604030504040204" pitchFamily="34" charset="0"/>
                <a:ea typeface="Verdana" panose="020B0604030504040204" pitchFamily="34" charset="0"/>
              </a:rPr>
              <a:t>RAM OVERVIEW</a:t>
            </a:r>
          </a:p>
        </p:txBody>
      </p:sp>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50495" y="1008223"/>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0" name="Picture 24" descr="Information Box PNG, Vector, PSD, and Clipart With Transparent Background  for Free Download | Pngtree">
            <a:extLst>
              <a:ext uri="{FF2B5EF4-FFF2-40B4-BE49-F238E27FC236}">
                <a16:creationId xmlns:a16="http://schemas.microsoft.com/office/drawing/2014/main" id="{02D744E7-E97C-2CCB-F314-77A4F61D04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568" b="19680"/>
          <a:stretch/>
        </p:blipFill>
        <p:spPr bwMode="auto">
          <a:xfrm>
            <a:off x="223681" y="2497575"/>
            <a:ext cx="4742258" cy="29758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7521A79-0235-CDB1-B282-E8FAEC22DD63}"/>
              </a:ext>
            </a:extLst>
          </p:cNvPr>
          <p:cNvSpPr txBox="1">
            <a:spLocks/>
          </p:cNvSpPr>
          <p:nvPr/>
        </p:nvSpPr>
        <p:spPr>
          <a:xfrm>
            <a:off x="1184942" y="3515602"/>
            <a:ext cx="2616022" cy="939801"/>
          </a:xfrm>
          <a:prstGeom prst="rect">
            <a:avLst/>
          </a:prstGeom>
          <a:effectLst>
            <a:glow rad="63500">
              <a:schemeClr val="accent6">
                <a:satMod val="175000"/>
                <a:alpha val="40000"/>
              </a:schemeClr>
            </a:glow>
          </a:effectLst>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RAM </a:t>
            </a:r>
          </a:p>
        </p:txBody>
      </p:sp>
      <p:sp>
        <p:nvSpPr>
          <p:cNvPr id="10" name="Callout: Line 9">
            <a:extLst>
              <a:ext uri="{FF2B5EF4-FFF2-40B4-BE49-F238E27FC236}">
                <a16:creationId xmlns:a16="http://schemas.microsoft.com/office/drawing/2014/main" id="{455DA22C-14E2-E2EB-53B7-0A5BE21E61E1}"/>
              </a:ext>
            </a:extLst>
          </p:cNvPr>
          <p:cNvSpPr/>
          <p:nvPr/>
        </p:nvSpPr>
        <p:spPr>
          <a:xfrm>
            <a:off x="6452559" y="1285222"/>
            <a:ext cx="4304581" cy="1388853"/>
          </a:xfrm>
          <a:prstGeom prst="borderCallout1">
            <a:avLst>
              <a:gd name="adj1" fmla="val 46700"/>
              <a:gd name="adj2" fmla="val -1295"/>
              <a:gd name="adj3" fmla="val 119953"/>
              <a:gd name="adj4" fmla="val -42468"/>
            </a:avLst>
          </a:prstGeom>
          <a:solidFill>
            <a:srgbClr val="D8D2B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RAM (Random Access Memory),</a:t>
            </a:r>
          </a:p>
          <a:p>
            <a:pPr algn="ctr"/>
            <a:r>
              <a:rPr lang="en-US" sz="1600" dirty="0">
                <a:solidFill>
                  <a:schemeClr val="tx1"/>
                </a:solidFill>
                <a:latin typeface="Verdana" panose="020B0604030504040204" pitchFamily="34" charset="0"/>
                <a:ea typeface="Verdana" panose="020B0604030504040204" pitchFamily="34" charset="0"/>
              </a:rPr>
              <a:t>is the “</a:t>
            </a:r>
            <a:r>
              <a:rPr lang="en-US" sz="1600" b="1" dirty="0">
                <a:solidFill>
                  <a:schemeClr val="tx1"/>
                </a:solidFill>
                <a:latin typeface="Verdana" panose="020B0604030504040204" pitchFamily="34" charset="0"/>
                <a:ea typeface="Verdana" panose="020B0604030504040204" pitchFamily="34" charset="0"/>
              </a:rPr>
              <a:t>short-term memory</a:t>
            </a:r>
            <a:r>
              <a:rPr lang="en-US" sz="1600" dirty="0">
                <a:solidFill>
                  <a:schemeClr val="tx1"/>
                </a:solidFill>
                <a:latin typeface="Verdana" panose="020B0604030504040204" pitchFamily="34" charset="0"/>
                <a:ea typeface="Verdana" panose="020B0604030504040204" pitchFamily="34" charset="0"/>
              </a:rPr>
              <a:t>” of the computer. </a:t>
            </a:r>
          </a:p>
          <a:p>
            <a:pPr algn="ctr"/>
            <a:r>
              <a:rPr lang="en-US" sz="1600" dirty="0">
                <a:solidFill>
                  <a:schemeClr val="tx1"/>
                </a:solidFill>
                <a:latin typeface="Verdana" panose="020B0604030504040204" pitchFamily="34" charset="0"/>
                <a:ea typeface="Verdana" panose="020B0604030504040204" pitchFamily="34" charset="0"/>
              </a:rPr>
              <a:t>RAM capacity measured in </a:t>
            </a:r>
            <a:r>
              <a:rPr lang="en-US" sz="1600" b="1" dirty="0">
                <a:solidFill>
                  <a:schemeClr val="tx1"/>
                </a:solidFill>
                <a:latin typeface="Verdana" panose="020B0604030504040204" pitchFamily="34" charset="0"/>
                <a:ea typeface="Verdana" panose="020B0604030504040204" pitchFamily="34" charset="0"/>
              </a:rPr>
              <a:t>GB</a:t>
            </a:r>
            <a:r>
              <a:rPr lang="en-US" sz="1600" dirty="0">
                <a:solidFill>
                  <a:schemeClr val="tx1"/>
                </a:solidFill>
                <a:latin typeface="Verdana" panose="020B0604030504040204" pitchFamily="34" charset="0"/>
                <a:ea typeface="Verdana" panose="020B0604030504040204" pitchFamily="34" charset="0"/>
              </a:rPr>
              <a:t>.</a:t>
            </a:r>
          </a:p>
          <a:p>
            <a:pPr algn="ctr"/>
            <a:endParaRPr lang="en-US" sz="1600" dirty="0">
              <a:solidFill>
                <a:schemeClr val="tx1"/>
              </a:solidFill>
              <a:latin typeface="Verdana" panose="020B0604030504040204" pitchFamily="34" charset="0"/>
              <a:ea typeface="Verdana" panose="020B0604030504040204" pitchFamily="34" charset="0"/>
            </a:endParaRPr>
          </a:p>
        </p:txBody>
      </p:sp>
      <p:sp>
        <p:nvSpPr>
          <p:cNvPr id="11" name="Callout: Line 10">
            <a:extLst>
              <a:ext uri="{FF2B5EF4-FFF2-40B4-BE49-F238E27FC236}">
                <a16:creationId xmlns:a16="http://schemas.microsoft.com/office/drawing/2014/main" id="{EC23673F-73DD-27C8-475B-B914C14D0183}"/>
              </a:ext>
            </a:extLst>
          </p:cNvPr>
          <p:cNvSpPr/>
          <p:nvPr/>
        </p:nvSpPr>
        <p:spPr>
          <a:xfrm>
            <a:off x="7188680" y="3003090"/>
            <a:ext cx="4304581" cy="1388853"/>
          </a:xfrm>
          <a:prstGeom prst="borderCallout1">
            <a:avLst>
              <a:gd name="adj1" fmla="val 46700"/>
              <a:gd name="adj2" fmla="val -1295"/>
              <a:gd name="adj3" fmla="val 66537"/>
              <a:gd name="adj4" fmla="val -59426"/>
            </a:avLst>
          </a:prstGeom>
          <a:solidFill>
            <a:srgbClr val="D8D2B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RAM is a </a:t>
            </a:r>
            <a:r>
              <a:rPr lang="en-US" sz="1600" b="1" dirty="0">
                <a:solidFill>
                  <a:schemeClr val="tx1"/>
                </a:solidFill>
                <a:latin typeface="Verdana" panose="020B0604030504040204" pitchFamily="34" charset="0"/>
                <a:ea typeface="Verdana" panose="020B0604030504040204" pitchFamily="34" charset="0"/>
              </a:rPr>
              <a:t>temporary</a:t>
            </a:r>
            <a:r>
              <a:rPr lang="en-US" sz="1600" dirty="0">
                <a:solidFill>
                  <a:schemeClr val="tx1"/>
                </a:solidFill>
                <a:latin typeface="Verdana" panose="020B0604030504040204" pitchFamily="34" charset="0"/>
                <a:ea typeface="Verdana" panose="020B0604030504040204" pitchFamily="34" charset="0"/>
              </a:rPr>
              <a:t> storage device. </a:t>
            </a:r>
          </a:p>
          <a:p>
            <a:pPr algn="ctr"/>
            <a:r>
              <a:rPr lang="en-US" sz="1600" b="1" dirty="0">
                <a:solidFill>
                  <a:schemeClr val="tx1"/>
                </a:solidFill>
                <a:latin typeface="Verdana" panose="020B0604030504040204" pitchFamily="34" charset="0"/>
                <a:ea typeface="Verdana" panose="020B0604030504040204" pitchFamily="34" charset="0"/>
              </a:rPr>
              <a:t>More RAM </a:t>
            </a:r>
            <a:r>
              <a:rPr lang="en-US" sz="1600" dirty="0">
                <a:solidFill>
                  <a:schemeClr val="tx1"/>
                </a:solidFill>
                <a:latin typeface="Verdana" panose="020B0604030504040204" pitchFamily="34" charset="0"/>
                <a:ea typeface="Verdana" panose="020B0604030504040204" pitchFamily="34" charset="0"/>
              </a:rPr>
              <a:t>means </a:t>
            </a:r>
            <a:r>
              <a:rPr lang="en-US" sz="1600" b="1" dirty="0">
                <a:solidFill>
                  <a:schemeClr val="tx1"/>
                </a:solidFill>
                <a:latin typeface="Verdana" panose="020B0604030504040204" pitchFamily="34" charset="0"/>
                <a:ea typeface="Verdana" panose="020B0604030504040204" pitchFamily="34" charset="0"/>
              </a:rPr>
              <a:t>more capacity </a:t>
            </a:r>
            <a:r>
              <a:rPr lang="en-US" sz="1600" dirty="0">
                <a:solidFill>
                  <a:schemeClr val="tx1"/>
                </a:solidFill>
                <a:latin typeface="Verdana" panose="020B0604030504040204" pitchFamily="34" charset="0"/>
                <a:ea typeface="Verdana" panose="020B0604030504040204" pitchFamily="34" charset="0"/>
              </a:rPr>
              <a:t>to enhance system performance. </a:t>
            </a:r>
          </a:p>
        </p:txBody>
      </p:sp>
      <p:sp>
        <p:nvSpPr>
          <p:cNvPr id="12" name="Callout: Line 11">
            <a:extLst>
              <a:ext uri="{FF2B5EF4-FFF2-40B4-BE49-F238E27FC236}">
                <a16:creationId xmlns:a16="http://schemas.microsoft.com/office/drawing/2014/main" id="{2049816A-BE6E-7E69-38F9-9AB7F19FAA0E}"/>
              </a:ext>
            </a:extLst>
          </p:cNvPr>
          <p:cNvSpPr/>
          <p:nvPr/>
        </p:nvSpPr>
        <p:spPr>
          <a:xfrm>
            <a:off x="6826369" y="4779005"/>
            <a:ext cx="4304581" cy="1388853"/>
          </a:xfrm>
          <a:prstGeom prst="borderCallout1">
            <a:avLst>
              <a:gd name="adj1" fmla="val 46700"/>
              <a:gd name="adj2" fmla="val -1295"/>
              <a:gd name="adj3" fmla="val -7997"/>
              <a:gd name="adj4" fmla="val -52751"/>
            </a:avLst>
          </a:prstGeom>
          <a:solidFill>
            <a:srgbClr val="D8D2B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RAM is </a:t>
            </a:r>
            <a:r>
              <a:rPr lang="en-US" sz="1600" b="1" dirty="0">
                <a:solidFill>
                  <a:schemeClr val="tx1"/>
                </a:solidFill>
                <a:latin typeface="Verdana" panose="020B0604030504040204" pitchFamily="34" charset="0"/>
                <a:ea typeface="Verdana" panose="020B0604030504040204" pitchFamily="34" charset="0"/>
              </a:rPr>
              <a:t>volatile memory</a:t>
            </a:r>
            <a:r>
              <a:rPr lang="en-US" sz="1600" dirty="0">
                <a:solidFill>
                  <a:schemeClr val="tx1"/>
                </a:solidFill>
                <a:latin typeface="Verdana" panose="020B0604030504040204" pitchFamily="34" charset="0"/>
                <a:ea typeface="Verdana" panose="020B0604030504040204" pitchFamily="34" charset="0"/>
              </a:rPr>
              <a:t>, which means contents are erased when the computer is turned off. </a:t>
            </a:r>
          </a:p>
        </p:txBody>
      </p:sp>
    </p:spTree>
    <p:extLst>
      <p:ext uri="{BB962C8B-B14F-4D97-AF65-F5344CB8AC3E}">
        <p14:creationId xmlns:p14="http://schemas.microsoft.com/office/powerpoint/2010/main" val="197288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4834" y="1133961"/>
            <a:ext cx="9382331" cy="1513810"/>
          </a:xfrm>
        </p:spPr>
        <p:txBody>
          <a:bodyPr>
            <a:normAutofit/>
          </a:bodyPr>
          <a:lstStyle/>
          <a:p>
            <a:pPr algn="ctr"/>
            <a:r>
              <a:rPr lang="en-US" sz="3600" b="1" dirty="0">
                <a:solidFill>
                  <a:srgbClr val="0070C0"/>
                </a:solidFill>
                <a:latin typeface="Verdana" panose="020B0604030504040204" pitchFamily="34" charset="0"/>
                <a:ea typeface="Verdana" panose="020B0604030504040204" pitchFamily="34" charset="0"/>
              </a:rPr>
              <a:t>What does RAM do for computer?</a:t>
            </a:r>
          </a:p>
        </p:txBody>
      </p:sp>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11221" y="1008223"/>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10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95067A3-E568-2EA5-09C5-23BF2755C5D4}"/>
              </a:ext>
            </a:extLst>
          </p:cNvPr>
          <p:cNvSpPr/>
          <p:nvPr/>
        </p:nvSpPr>
        <p:spPr>
          <a:xfrm>
            <a:off x="811925" y="2986747"/>
            <a:ext cx="2096219" cy="1973441"/>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Helps boot up your computer</a:t>
            </a:r>
          </a:p>
        </p:txBody>
      </p:sp>
      <p:sp>
        <p:nvSpPr>
          <p:cNvPr id="7" name="Rectangle 6">
            <a:extLst>
              <a:ext uri="{FF2B5EF4-FFF2-40B4-BE49-F238E27FC236}">
                <a16:creationId xmlns:a16="http://schemas.microsoft.com/office/drawing/2014/main" id="{1C8AA0B6-B1BA-AE94-5ADD-36E54BC1F654}"/>
              </a:ext>
            </a:extLst>
          </p:cNvPr>
          <p:cNvSpPr/>
          <p:nvPr/>
        </p:nvSpPr>
        <p:spPr>
          <a:xfrm>
            <a:off x="6170105" y="2986747"/>
            <a:ext cx="2096219" cy="1973440"/>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Provide the quickly access to data that CPU need for processing</a:t>
            </a:r>
          </a:p>
        </p:txBody>
      </p:sp>
      <p:sp>
        <p:nvSpPr>
          <p:cNvPr id="14" name="Rectangle 13">
            <a:extLst>
              <a:ext uri="{FF2B5EF4-FFF2-40B4-BE49-F238E27FC236}">
                <a16:creationId xmlns:a16="http://schemas.microsoft.com/office/drawing/2014/main" id="{EAD39754-B8BE-11D5-16BB-65217DEB448D}"/>
              </a:ext>
            </a:extLst>
          </p:cNvPr>
          <p:cNvSpPr/>
          <p:nvPr/>
        </p:nvSpPr>
        <p:spPr>
          <a:xfrm>
            <a:off x="8886248" y="2986747"/>
            <a:ext cx="2096219" cy="1973440"/>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More RAM allow you to access multiple programs at a time</a:t>
            </a:r>
          </a:p>
        </p:txBody>
      </p:sp>
      <p:sp>
        <p:nvSpPr>
          <p:cNvPr id="15" name="Rectangle 14">
            <a:extLst>
              <a:ext uri="{FF2B5EF4-FFF2-40B4-BE49-F238E27FC236}">
                <a16:creationId xmlns:a16="http://schemas.microsoft.com/office/drawing/2014/main" id="{52F1358E-0E35-19CB-05D1-9CFC018048CA}"/>
              </a:ext>
            </a:extLst>
          </p:cNvPr>
          <p:cNvSpPr/>
          <p:nvPr/>
        </p:nvSpPr>
        <p:spPr>
          <a:xfrm>
            <a:off x="3453962" y="2965123"/>
            <a:ext cx="2096219" cy="1973439"/>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Responsible for holding data while the applications is running</a:t>
            </a:r>
          </a:p>
        </p:txBody>
      </p:sp>
      <p:pic>
        <p:nvPicPr>
          <p:cNvPr id="17" name="Picture 2" descr="YouTube Logo PNG, Transparent YouTube Logo Icon Free DOWNLOAD">
            <a:hlinkClick r:id="rId5"/>
            <a:extLst>
              <a:ext uri="{FF2B5EF4-FFF2-40B4-BE49-F238E27FC236}">
                <a16:creationId xmlns:a16="http://schemas.microsoft.com/office/drawing/2014/main" id="{F1CE1A00-ABEE-F939-35A3-C593C626E877}"/>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995488" y="5837281"/>
            <a:ext cx="1210230" cy="8505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oint - Free gestures icons">
            <a:extLst>
              <a:ext uri="{FF2B5EF4-FFF2-40B4-BE49-F238E27FC236}">
                <a16:creationId xmlns:a16="http://schemas.microsoft.com/office/drawing/2014/main" id="{711116DF-E346-034B-82F2-C97C6B0D0ABC}"/>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811925" y="5780660"/>
            <a:ext cx="907213" cy="9072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9">
            <a:extLst>
              <a:ext uri="{FF2B5EF4-FFF2-40B4-BE49-F238E27FC236}">
                <a16:creationId xmlns:a16="http://schemas.microsoft.com/office/drawing/2014/main" id="{3E7164F3-C5D8-26E1-373D-7131CCA726AF}"/>
              </a:ext>
            </a:extLst>
          </p:cNvPr>
          <p:cNvSpPr txBox="1">
            <a:spLocks noChangeArrowheads="1"/>
          </p:cNvSpPr>
          <p:nvPr/>
        </p:nvSpPr>
        <p:spPr bwMode="auto">
          <a:xfrm>
            <a:off x="2174845" y="5503661"/>
            <a:ext cx="8515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dirty="0"/>
              <a:t>Click me!</a:t>
            </a:r>
            <a:endParaRPr lang="en-US" altLang="en-US" sz="1400" dirty="0">
              <a:solidFill>
                <a:srgbClr val="FF0000"/>
              </a:solidFill>
            </a:endParaRPr>
          </a:p>
        </p:txBody>
      </p:sp>
    </p:spTree>
    <p:extLst>
      <p:ext uri="{BB962C8B-B14F-4D97-AF65-F5344CB8AC3E}">
        <p14:creationId xmlns:p14="http://schemas.microsoft.com/office/powerpoint/2010/main" val="26739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1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4" grpId="0" animBg="1"/>
      <p:bldP spid="15"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E4DE-8A54-2527-8032-20140BBCAC6B}"/>
              </a:ext>
            </a:extLst>
          </p:cNvPr>
          <p:cNvSpPr txBox="1">
            <a:spLocks/>
          </p:cNvSpPr>
          <p:nvPr/>
        </p:nvSpPr>
        <p:spPr>
          <a:xfrm>
            <a:off x="2240294" y="-166010"/>
            <a:ext cx="9382331" cy="15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Verdana" panose="020B0604030504040204" pitchFamily="34" charset="0"/>
                <a:ea typeface="Verdana" panose="020B0604030504040204" pitchFamily="34" charset="0"/>
              </a:rPr>
              <a:t>Finds out how much RAM you have</a:t>
            </a:r>
          </a:p>
        </p:txBody>
      </p:sp>
      <p:grpSp>
        <p:nvGrpSpPr>
          <p:cNvPr id="11" name="Group 10">
            <a:extLst>
              <a:ext uri="{FF2B5EF4-FFF2-40B4-BE49-F238E27FC236}">
                <a16:creationId xmlns:a16="http://schemas.microsoft.com/office/drawing/2014/main" id="{69B84571-F22B-5D23-46B2-4B5305F67F93}"/>
              </a:ext>
            </a:extLst>
          </p:cNvPr>
          <p:cNvGrpSpPr/>
          <p:nvPr/>
        </p:nvGrpSpPr>
        <p:grpSpPr>
          <a:xfrm>
            <a:off x="2856916" y="1267797"/>
            <a:ext cx="8765709" cy="5590203"/>
            <a:chOff x="1620495" y="1379942"/>
            <a:chExt cx="8071180" cy="5171190"/>
          </a:xfrm>
        </p:grpSpPr>
        <p:pic>
          <p:nvPicPr>
            <p:cNvPr id="3" name="Picture 2">
              <a:extLst>
                <a:ext uri="{FF2B5EF4-FFF2-40B4-BE49-F238E27FC236}">
                  <a16:creationId xmlns:a16="http://schemas.microsoft.com/office/drawing/2014/main" id="{91E6345E-2BBD-5DFE-1199-BCE839095168}"/>
                </a:ext>
              </a:extLst>
            </p:cNvPr>
            <p:cNvPicPr>
              <a:picLocks noChangeAspect="1"/>
            </p:cNvPicPr>
            <p:nvPr/>
          </p:nvPicPr>
          <p:blipFill>
            <a:blip r:embed="rId2"/>
            <a:stretch>
              <a:fillRect/>
            </a:stretch>
          </p:blipFill>
          <p:spPr>
            <a:xfrm>
              <a:off x="1620495" y="1386514"/>
              <a:ext cx="8071180" cy="5164618"/>
            </a:xfrm>
            <a:prstGeom prst="rect">
              <a:avLst/>
            </a:prstGeom>
          </p:spPr>
        </p:pic>
        <p:sp>
          <p:nvSpPr>
            <p:cNvPr id="4" name="Rectangle 3">
              <a:extLst>
                <a:ext uri="{FF2B5EF4-FFF2-40B4-BE49-F238E27FC236}">
                  <a16:creationId xmlns:a16="http://schemas.microsoft.com/office/drawing/2014/main" id="{EF4E031B-422E-2C60-869A-B99A2106FD75}"/>
                </a:ext>
              </a:extLst>
            </p:cNvPr>
            <p:cNvSpPr/>
            <p:nvPr/>
          </p:nvSpPr>
          <p:spPr>
            <a:xfrm>
              <a:off x="1689505" y="5538158"/>
              <a:ext cx="1088201" cy="353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6CDFAB-3644-7144-6BE6-5D6B15AD06E1}"/>
                </a:ext>
              </a:extLst>
            </p:cNvPr>
            <p:cNvSpPr/>
            <p:nvPr/>
          </p:nvSpPr>
          <p:spPr>
            <a:xfrm>
              <a:off x="1620495" y="2546640"/>
              <a:ext cx="1088201" cy="353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EC8C81-137B-49B4-9ED1-93ECA390633F}"/>
                </a:ext>
              </a:extLst>
            </p:cNvPr>
            <p:cNvSpPr/>
            <p:nvPr/>
          </p:nvSpPr>
          <p:spPr>
            <a:xfrm>
              <a:off x="1620496" y="1386514"/>
              <a:ext cx="1088200" cy="3020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C49A7A-7612-A0E9-79EE-91D1FC4B168C}"/>
                </a:ext>
              </a:extLst>
            </p:cNvPr>
            <p:cNvSpPr/>
            <p:nvPr/>
          </p:nvSpPr>
          <p:spPr>
            <a:xfrm>
              <a:off x="2777706" y="1379942"/>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BC681494-9452-9F41-B4A5-7F3DBF929AE0}"/>
                </a:ext>
              </a:extLst>
            </p:cNvPr>
            <p:cNvSpPr/>
            <p:nvPr/>
          </p:nvSpPr>
          <p:spPr>
            <a:xfrm>
              <a:off x="2777706" y="2518667"/>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C6546F17-B417-BA0A-67A1-89D34D5C1028}"/>
                </a:ext>
              </a:extLst>
            </p:cNvPr>
            <p:cNvSpPr/>
            <p:nvPr/>
          </p:nvSpPr>
          <p:spPr>
            <a:xfrm>
              <a:off x="2855343" y="5471486"/>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94EF3A5D-5C64-60C8-2384-920929C00618}"/>
                </a:ext>
              </a:extLst>
            </p:cNvPr>
            <p:cNvSpPr/>
            <p:nvPr/>
          </p:nvSpPr>
          <p:spPr>
            <a:xfrm>
              <a:off x="6811994" y="4144253"/>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2" name="TextBox 11">
            <a:extLst>
              <a:ext uri="{FF2B5EF4-FFF2-40B4-BE49-F238E27FC236}">
                <a16:creationId xmlns:a16="http://schemas.microsoft.com/office/drawing/2014/main" id="{A3F54B3A-7D0A-B76E-99DB-05EAA6D3BC7A}"/>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3" name="Picture 8">
            <a:extLst>
              <a:ext uri="{FF2B5EF4-FFF2-40B4-BE49-F238E27FC236}">
                <a16:creationId xmlns:a16="http://schemas.microsoft.com/office/drawing/2014/main" id="{F4646312-C325-8B8C-B856-15C988543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735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7027B8DF-0880-6C81-ED92-C66878484F85}"/>
              </a:ext>
            </a:extLst>
          </p:cNvPr>
          <p:cNvSpPr txBox="1">
            <a:spLocks noChangeArrowheads="1"/>
          </p:cNvSpPr>
          <p:nvPr/>
        </p:nvSpPr>
        <p:spPr bwMode="auto">
          <a:xfrm>
            <a:off x="171656" y="954354"/>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5" name="Picture 10">
            <a:extLst>
              <a:ext uri="{FF2B5EF4-FFF2-40B4-BE49-F238E27FC236}">
                <a16:creationId xmlns:a16="http://schemas.microsoft.com/office/drawing/2014/main" id="{D02AB045-37CC-B5A2-634C-BADD9D172A9A}"/>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8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E4DE-8A54-2527-8032-20140BBCAC6B}"/>
              </a:ext>
            </a:extLst>
          </p:cNvPr>
          <p:cNvSpPr txBox="1">
            <a:spLocks/>
          </p:cNvSpPr>
          <p:nvPr/>
        </p:nvSpPr>
        <p:spPr>
          <a:xfrm>
            <a:off x="2240294" y="-166010"/>
            <a:ext cx="9382331" cy="15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Verdana" panose="020B0604030504040204" pitchFamily="34" charset="0"/>
                <a:ea typeface="Verdana" panose="020B0604030504040204" pitchFamily="34" charset="0"/>
              </a:rPr>
              <a:t>Finds out how much RAM you have</a:t>
            </a:r>
          </a:p>
        </p:txBody>
      </p:sp>
      <p:sp>
        <p:nvSpPr>
          <p:cNvPr id="12" name="TextBox 11">
            <a:extLst>
              <a:ext uri="{FF2B5EF4-FFF2-40B4-BE49-F238E27FC236}">
                <a16:creationId xmlns:a16="http://schemas.microsoft.com/office/drawing/2014/main" id="{A3F54B3A-7D0A-B76E-99DB-05EAA6D3BC7A}"/>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3" name="Picture 8">
            <a:extLst>
              <a:ext uri="{FF2B5EF4-FFF2-40B4-BE49-F238E27FC236}">
                <a16:creationId xmlns:a16="http://schemas.microsoft.com/office/drawing/2014/main" id="{F4646312-C325-8B8C-B856-15C988543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18" y="4735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7027B8DF-0880-6C81-ED92-C66878484F85}"/>
              </a:ext>
            </a:extLst>
          </p:cNvPr>
          <p:cNvSpPr txBox="1">
            <a:spLocks noChangeArrowheads="1"/>
          </p:cNvSpPr>
          <p:nvPr/>
        </p:nvSpPr>
        <p:spPr bwMode="auto">
          <a:xfrm>
            <a:off x="171656" y="954354"/>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5" name="Picture 10">
            <a:extLst>
              <a:ext uri="{FF2B5EF4-FFF2-40B4-BE49-F238E27FC236}">
                <a16:creationId xmlns:a16="http://schemas.microsoft.com/office/drawing/2014/main" id="{D02AB045-37CC-B5A2-634C-BADD9D172A9A}"/>
              </a:ext>
            </a:extLst>
          </p:cNvPr>
          <p:cNvPicPr>
            <a:picLocks noChangeAspect="1" noChangeArrowheads="1"/>
          </p:cNvPicPr>
          <p:nvPr/>
        </p:nvPicPr>
        <p:blipFill>
          <a:blip r:embed="rId3"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5033D924-3DA6-7F51-BF7A-6D12E548A079}"/>
              </a:ext>
            </a:extLst>
          </p:cNvPr>
          <p:cNvPicPr>
            <a:picLocks noChangeAspect="1"/>
          </p:cNvPicPr>
          <p:nvPr/>
        </p:nvPicPr>
        <p:blipFill rotWithShape="1">
          <a:blip r:embed="rId4"/>
          <a:srcRect l="145" b="1948"/>
          <a:stretch/>
        </p:blipFill>
        <p:spPr>
          <a:xfrm>
            <a:off x="2993277" y="1196033"/>
            <a:ext cx="8566119" cy="5463559"/>
          </a:xfrm>
          <a:prstGeom prst="rect">
            <a:avLst/>
          </a:prstGeom>
        </p:spPr>
      </p:pic>
      <p:sp>
        <p:nvSpPr>
          <p:cNvPr id="20" name="Rectangle 19">
            <a:extLst>
              <a:ext uri="{FF2B5EF4-FFF2-40B4-BE49-F238E27FC236}">
                <a16:creationId xmlns:a16="http://schemas.microsoft.com/office/drawing/2014/main" id="{B86B52CB-0A96-8EE9-BB67-22C1B78A957D}"/>
              </a:ext>
            </a:extLst>
          </p:cNvPr>
          <p:cNvSpPr/>
          <p:nvPr/>
        </p:nvSpPr>
        <p:spPr>
          <a:xfrm>
            <a:off x="2993277" y="2709843"/>
            <a:ext cx="2035923" cy="603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9">
            <a:extLst>
              <a:ext uri="{FF2B5EF4-FFF2-40B4-BE49-F238E27FC236}">
                <a16:creationId xmlns:a16="http://schemas.microsoft.com/office/drawing/2014/main" id="{1EA9B8B5-DE15-BD0F-1E8D-83ACFB2C2636}"/>
              </a:ext>
            </a:extLst>
          </p:cNvPr>
          <p:cNvSpPr txBox="1">
            <a:spLocks noChangeArrowheads="1"/>
          </p:cNvSpPr>
          <p:nvPr/>
        </p:nvSpPr>
        <p:spPr bwMode="auto">
          <a:xfrm>
            <a:off x="425915" y="3313692"/>
            <a:ext cx="198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i="1" dirty="0">
                <a:solidFill>
                  <a:srgbClr val="00B050"/>
                </a:solidFill>
                <a:latin typeface="Verdana" panose="020B0604030504040204" pitchFamily="34" charset="0"/>
                <a:ea typeface="Verdana" panose="020B0604030504040204" pitchFamily="34" charset="0"/>
              </a:rPr>
              <a:t>Task Manager</a:t>
            </a:r>
          </a:p>
        </p:txBody>
      </p:sp>
      <p:sp>
        <p:nvSpPr>
          <p:cNvPr id="22" name="Rectangle 21">
            <a:extLst>
              <a:ext uri="{FF2B5EF4-FFF2-40B4-BE49-F238E27FC236}">
                <a16:creationId xmlns:a16="http://schemas.microsoft.com/office/drawing/2014/main" id="{09A6B2D4-62EA-3D89-050D-DC13EC8AC144}"/>
              </a:ext>
            </a:extLst>
          </p:cNvPr>
          <p:cNvSpPr/>
          <p:nvPr/>
        </p:nvSpPr>
        <p:spPr>
          <a:xfrm>
            <a:off x="10067026" y="2107142"/>
            <a:ext cx="1492370" cy="603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BC462B-4C00-937D-43D9-C39A23369041}"/>
              </a:ext>
            </a:extLst>
          </p:cNvPr>
          <p:cNvSpPr/>
          <p:nvPr/>
        </p:nvSpPr>
        <p:spPr>
          <a:xfrm>
            <a:off x="7700425" y="4803186"/>
            <a:ext cx="2035923" cy="8587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
            <a:extLst>
              <a:ext uri="{FF2B5EF4-FFF2-40B4-BE49-F238E27FC236}">
                <a16:creationId xmlns:a16="http://schemas.microsoft.com/office/drawing/2014/main" id="{A5C24AD3-6426-F05E-0FCC-A04A6B269BB4}"/>
              </a:ext>
            </a:extLst>
          </p:cNvPr>
          <p:cNvSpPr txBox="1">
            <a:spLocks noChangeArrowheads="1"/>
          </p:cNvSpPr>
          <p:nvPr/>
        </p:nvSpPr>
        <p:spPr bwMode="auto">
          <a:xfrm>
            <a:off x="67949" y="3927812"/>
            <a:ext cx="26356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dirty="0">
                <a:latin typeface="Verdana" panose="020B0604030504040204" pitchFamily="34" charset="0"/>
                <a:ea typeface="Verdana" panose="020B0604030504040204" pitchFamily="34" charset="0"/>
              </a:rPr>
              <a:t>Right click on </a:t>
            </a:r>
            <a:r>
              <a:rPr lang="en-US" altLang="en-US" sz="1600" dirty="0">
                <a:solidFill>
                  <a:srgbClr val="7030A0"/>
                </a:solidFill>
                <a:latin typeface="Verdana" panose="020B0604030504040204" pitchFamily="34" charset="0"/>
                <a:ea typeface="Verdana" panose="020B0604030504040204" pitchFamily="34" charset="0"/>
              </a:rPr>
              <a:t>Taskbar</a:t>
            </a:r>
            <a:r>
              <a:rPr lang="en-US" altLang="en-US" sz="1600" dirty="0">
                <a:latin typeface="Verdana" panose="020B0604030504040204" pitchFamily="34" charset="0"/>
                <a:ea typeface="Verdana" panose="020B0604030504040204" pitchFamily="34" charset="0"/>
              </a:rPr>
              <a:t> &gt; Select </a:t>
            </a:r>
            <a:r>
              <a:rPr lang="en-US" altLang="en-US" sz="1600" dirty="0">
                <a:solidFill>
                  <a:srgbClr val="7030A0"/>
                </a:solidFill>
                <a:latin typeface="Verdana" panose="020B0604030504040204" pitchFamily="34" charset="0"/>
                <a:ea typeface="Verdana" panose="020B0604030504040204" pitchFamily="34" charset="0"/>
              </a:rPr>
              <a:t>Task manager</a:t>
            </a:r>
          </a:p>
        </p:txBody>
      </p:sp>
    </p:spTree>
    <p:extLst>
      <p:ext uri="{BB962C8B-B14F-4D97-AF65-F5344CB8AC3E}">
        <p14:creationId xmlns:p14="http://schemas.microsoft.com/office/powerpoint/2010/main" val="134364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B206F-D9E9-3647-618C-C6E32376DE16}"/>
              </a:ext>
            </a:extLst>
          </p:cNvPr>
          <p:cNvPicPr>
            <a:picLocks noChangeAspect="1"/>
          </p:cNvPicPr>
          <p:nvPr/>
        </p:nvPicPr>
        <p:blipFill>
          <a:blip r:embed="rId3"/>
          <a:srcRect l="7870"/>
          <a:stretch>
            <a:fillRect/>
          </a:stretch>
        </p:blipFill>
        <p:spPr>
          <a:xfrm>
            <a:off x="-11336" y="0"/>
            <a:ext cx="9477452" cy="6858000"/>
          </a:xfrm>
          <a:custGeom>
            <a:avLst/>
            <a:gdLst>
              <a:gd name="connsiteX0" fmla="*/ 0 w 9477452"/>
              <a:gd name="connsiteY0" fmla="*/ 0 h 6858000"/>
              <a:gd name="connsiteX1" fmla="*/ 9477452 w 9477452"/>
              <a:gd name="connsiteY1" fmla="*/ 0 h 6858000"/>
              <a:gd name="connsiteX2" fmla="*/ 9477452 w 9477452"/>
              <a:gd name="connsiteY2" fmla="*/ 6858000 h 6858000"/>
              <a:gd name="connsiteX3" fmla="*/ 0 w 94774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77452" h="6858000">
                <a:moveTo>
                  <a:pt x="0" y="0"/>
                </a:moveTo>
                <a:lnTo>
                  <a:pt x="9477452" y="0"/>
                </a:lnTo>
                <a:lnTo>
                  <a:pt x="9477452" y="6858000"/>
                </a:lnTo>
                <a:lnTo>
                  <a:pt x="0" y="6858000"/>
                </a:lnTo>
                <a:close/>
              </a:path>
            </a:pathLst>
          </a:custGeom>
        </p:spPr>
      </p:pic>
      <p:sp>
        <p:nvSpPr>
          <p:cNvPr id="4" name="TextBox 8">
            <a:extLst>
              <a:ext uri="{FF2B5EF4-FFF2-40B4-BE49-F238E27FC236}">
                <a16:creationId xmlns:a16="http://schemas.microsoft.com/office/drawing/2014/main" id="{98F2F704-4623-F7DC-B70E-96423D1BE2DC}"/>
              </a:ext>
            </a:extLst>
          </p:cNvPr>
          <p:cNvSpPr txBox="1"/>
          <p:nvPr/>
        </p:nvSpPr>
        <p:spPr>
          <a:xfrm>
            <a:off x="0" y="0"/>
            <a:ext cx="2031937" cy="369332"/>
          </a:xfrm>
          <a:prstGeom prst="rect">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WATCH &amp; THINK</a:t>
            </a:r>
          </a:p>
        </p:txBody>
      </p:sp>
      <p:pic>
        <p:nvPicPr>
          <p:cNvPr id="5" name="Picture 4">
            <a:extLst>
              <a:ext uri="{FF2B5EF4-FFF2-40B4-BE49-F238E27FC236}">
                <a16:creationId xmlns:a16="http://schemas.microsoft.com/office/drawing/2014/main" id="{2160003E-449F-7CD0-743F-46ACEC97B96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1774" y="499353"/>
            <a:ext cx="186684" cy="371292"/>
          </a:xfrm>
          <a:prstGeom prst="rect">
            <a:avLst/>
          </a:prstGeom>
        </p:spPr>
      </p:pic>
      <p:pic>
        <p:nvPicPr>
          <p:cNvPr id="8" name="Picture 7">
            <a:extLst>
              <a:ext uri="{FF2B5EF4-FFF2-40B4-BE49-F238E27FC236}">
                <a16:creationId xmlns:a16="http://schemas.microsoft.com/office/drawing/2014/main" id="{7FA3E495-A4FD-F676-9FAE-6F5929EF82F1}"/>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5811" y="442905"/>
            <a:ext cx="465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8">
            <a:extLst>
              <a:ext uri="{FF2B5EF4-FFF2-40B4-BE49-F238E27FC236}">
                <a16:creationId xmlns:a16="http://schemas.microsoft.com/office/drawing/2014/main" id="{22A965D9-E1B4-6901-1BF5-E007AD295202}"/>
              </a:ext>
            </a:extLst>
          </p:cNvPr>
          <p:cNvSpPr txBox="1">
            <a:spLocks noChangeArrowheads="1"/>
          </p:cNvSpPr>
          <p:nvPr/>
        </p:nvSpPr>
        <p:spPr bwMode="auto">
          <a:xfrm>
            <a:off x="14488" y="862166"/>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fr-FR" sz="1200" dirty="0"/>
              <a:t>5 MIN</a:t>
            </a:r>
            <a:endParaRPr lang="en-US" altLang="fr-FR" sz="1200" dirty="0">
              <a:solidFill>
                <a:srgbClr val="FF0000"/>
              </a:solidFill>
            </a:endParaRPr>
          </a:p>
        </p:txBody>
      </p:sp>
      <p:sp>
        <p:nvSpPr>
          <p:cNvPr id="12" name="TextBox 11">
            <a:extLst>
              <a:ext uri="{FF2B5EF4-FFF2-40B4-BE49-F238E27FC236}">
                <a16:creationId xmlns:a16="http://schemas.microsoft.com/office/drawing/2014/main" id="{6BEE7D9B-D5A8-0D34-9493-51A06209A2F9}"/>
              </a:ext>
            </a:extLst>
          </p:cNvPr>
          <p:cNvSpPr txBox="1"/>
          <p:nvPr/>
        </p:nvSpPr>
        <p:spPr>
          <a:xfrm>
            <a:off x="1708373" y="685383"/>
            <a:ext cx="9157507" cy="646331"/>
          </a:xfrm>
          <a:prstGeom prst="rect">
            <a:avLst/>
          </a:prstGeom>
          <a:noFill/>
        </p:spPr>
        <p:txBody>
          <a:bodyPr wrap="none" rtlCol="0">
            <a:spAutoFit/>
          </a:bodyPr>
          <a:lstStyle/>
          <a:p>
            <a:pPr algn="ctr"/>
            <a:r>
              <a:rPr lang="en-US" sz="3600" dirty="0"/>
              <a:t>Watch the video to understand </a:t>
            </a:r>
            <a:r>
              <a:rPr lang="en-US" sz="3600" b="1" dirty="0"/>
              <a:t>How RAM Work</a:t>
            </a:r>
          </a:p>
        </p:txBody>
      </p:sp>
      <p:pic>
        <p:nvPicPr>
          <p:cNvPr id="2" name="Picture 2" descr="YouTube Logo PNG, Transparent YouTube Logo Icon Free DOWNLOAD">
            <a:hlinkClick r:id="rId6"/>
            <a:extLst>
              <a:ext uri="{FF2B5EF4-FFF2-40B4-BE49-F238E27FC236}">
                <a16:creationId xmlns:a16="http://schemas.microsoft.com/office/drawing/2014/main" id="{75CE2C25-B7CF-FC59-E7EB-05A6CCA2F57F}"/>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304042" y="3138860"/>
            <a:ext cx="1995489" cy="140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41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4255</TotalTime>
  <Words>1332</Words>
  <Application>Microsoft Office PowerPoint</Application>
  <PresentationFormat>Widescreen</PresentationFormat>
  <Paragraphs>208</Paragraphs>
  <Slides>31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ＭＳ Ｐゴシック</vt:lpstr>
      <vt:lpstr>游ゴシック</vt:lpstr>
      <vt:lpstr>Arial</vt:lpstr>
      <vt:lpstr>Calibri</vt:lpstr>
      <vt:lpstr>Calibri Light</vt:lpstr>
      <vt:lpstr>Proxima Nova</vt:lpstr>
      <vt:lpstr>Verdana</vt:lpstr>
      <vt:lpstr>Wingdings</vt:lpstr>
      <vt:lpstr>Office Theme</vt:lpstr>
      <vt:lpstr>PowerPoint Presentation</vt:lpstr>
      <vt:lpstr>PowerPoint Presentation</vt:lpstr>
      <vt:lpstr>PowerPoint Presentation</vt:lpstr>
      <vt:lpstr> RAM (Random Access Memory) </vt:lpstr>
      <vt:lpstr>RAM OVERVIEW</vt:lpstr>
      <vt:lpstr>What does RAM do for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DIMM Memory Modules types</vt:lpstr>
      <vt:lpstr>SO-DIMM Memory Modules</vt:lpstr>
      <vt:lpstr>Hard Disk</vt:lpstr>
      <vt:lpstr>PowerPoint Presentation</vt:lpstr>
      <vt:lpstr>PowerPoint Presentation</vt:lpstr>
      <vt:lpstr>PowerPoint Presentation</vt:lpstr>
      <vt:lpstr>HDD Interfaces Connection</vt:lpstr>
      <vt:lpstr>PowerPoint Presentation</vt:lpstr>
      <vt:lpstr>PowerPoint Presentation</vt:lpstr>
      <vt:lpstr>PowerPoint Presentation</vt:lpstr>
      <vt:lpstr>PowerPoint Presentation</vt:lpstr>
      <vt:lpstr>PowerPoint Presentation</vt:lpstr>
      <vt:lpstr>Advantages of SSD over HDD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Mengheang Pho</dc:creator>
  <cp:lastModifiedBy>EM.CHA</cp:lastModifiedBy>
  <cp:revision>183</cp:revision>
  <dcterms:created xsi:type="dcterms:W3CDTF">2023-01-25T07:23:06Z</dcterms:created>
  <dcterms:modified xsi:type="dcterms:W3CDTF">2023-03-15T08:05:19Z</dcterms:modified>
</cp:coreProperties>
</file>